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61" r:id="rId3"/>
    <p:sldId id="263" r:id="rId4"/>
    <p:sldId id="359" r:id="rId5"/>
    <p:sldId id="360" r:id="rId6"/>
    <p:sldId id="361" r:id="rId7"/>
    <p:sldId id="362" r:id="rId8"/>
    <p:sldId id="363" r:id="rId9"/>
    <p:sldId id="364" r:id="rId10"/>
    <p:sldId id="398" r:id="rId11"/>
    <p:sldId id="399" r:id="rId12"/>
    <p:sldId id="366" r:id="rId13"/>
    <p:sldId id="365" r:id="rId14"/>
    <p:sldId id="367" r:id="rId15"/>
    <p:sldId id="368" r:id="rId16"/>
    <p:sldId id="265" r:id="rId17"/>
    <p:sldId id="271" r:id="rId18"/>
    <p:sldId id="272" r:id="rId19"/>
    <p:sldId id="270" r:id="rId20"/>
    <p:sldId id="369" r:id="rId21"/>
    <p:sldId id="371" r:id="rId22"/>
    <p:sldId id="281" r:id="rId23"/>
    <p:sldId id="370" r:id="rId24"/>
    <p:sldId id="286" r:id="rId25"/>
    <p:sldId id="351" r:id="rId26"/>
    <p:sldId id="352" r:id="rId27"/>
    <p:sldId id="319" r:id="rId28"/>
    <p:sldId id="336" r:id="rId29"/>
    <p:sldId id="354" r:id="rId30"/>
    <p:sldId id="355" r:id="rId31"/>
    <p:sldId id="356" r:id="rId32"/>
    <p:sldId id="357" r:id="rId33"/>
    <p:sldId id="358" r:id="rId34"/>
    <p:sldId id="372" r:id="rId35"/>
    <p:sldId id="373" r:id="rId36"/>
    <p:sldId id="374" r:id="rId37"/>
    <p:sldId id="375" r:id="rId38"/>
    <p:sldId id="376" r:id="rId39"/>
    <p:sldId id="377" r:id="rId40"/>
    <p:sldId id="378" r:id="rId41"/>
    <p:sldId id="379" r:id="rId42"/>
    <p:sldId id="380" r:id="rId43"/>
    <p:sldId id="384" r:id="rId44"/>
    <p:sldId id="381" r:id="rId45"/>
    <p:sldId id="382" r:id="rId46"/>
    <p:sldId id="383" r:id="rId47"/>
    <p:sldId id="385" r:id="rId48"/>
    <p:sldId id="386" r:id="rId49"/>
    <p:sldId id="388" r:id="rId50"/>
    <p:sldId id="390" r:id="rId51"/>
    <p:sldId id="389" r:id="rId52"/>
    <p:sldId id="392" r:id="rId53"/>
    <p:sldId id="391" r:id="rId54"/>
    <p:sldId id="393" r:id="rId55"/>
    <p:sldId id="394" r:id="rId56"/>
    <p:sldId id="395" r:id="rId57"/>
    <p:sldId id="396" r:id="rId58"/>
    <p:sldId id="400" r:id="rId59"/>
    <p:sldId id="401" r:id="rId60"/>
    <p:sldId id="397" r:id="rId61"/>
    <p:sldId id="402" r:id="rId62"/>
    <p:sldId id="403" r:id="rId63"/>
    <p:sldId id="339" r:id="rId64"/>
    <p:sldId id="405" r:id="rId65"/>
    <p:sldId id="406" r:id="rId66"/>
    <p:sldId id="407" r:id="rId67"/>
    <p:sldId id="408" r:id="rId6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白 山中" initials="白" lastIdx="1" clrIdx="0">
    <p:extLst>
      <p:ext uri="{19B8F6BF-5375-455C-9EA6-DF929625EA0E}">
        <p15:presenceInfo xmlns:p15="http://schemas.microsoft.com/office/powerpoint/2012/main" userId="7b3047467099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76494" autoAdjust="0"/>
  </p:normalViewPr>
  <p:slideViewPr>
    <p:cSldViewPr snapToGrid="0">
      <p:cViewPr varScale="1">
        <p:scale>
          <a:sx n="68" d="100"/>
          <a:sy n="68" d="100"/>
        </p:scale>
        <p:origin x="413"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705D-4164-41D8-9CF3-10B937C63BB7}"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AFFA5-2500-4B04-A1C2-AD4DAD2BE4CE}" type="slidenum">
              <a:rPr kumimoji="1" lang="ja-JP" altLang="en-US" smtClean="0"/>
              <a:t>‹#›</a:t>
            </a:fld>
            <a:endParaRPr kumimoji="1" lang="ja-JP" altLang="en-US"/>
          </a:p>
        </p:txBody>
      </p:sp>
    </p:spTree>
    <p:extLst>
      <p:ext uri="{BB962C8B-B14F-4D97-AF65-F5344CB8AC3E}">
        <p14:creationId xmlns:p14="http://schemas.microsoft.com/office/powerpoint/2010/main" val="3113509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kumimoji="1" lang="en-US" altLang="ja-JP" dirty="0"/>
              <a:t>YEG DX</a:t>
            </a:r>
            <a:r>
              <a:rPr kumimoji="1" lang="ja-JP" altLang="en-US" dirty="0"/>
              <a:t>講習会を始めます。</a:t>
            </a:r>
            <a:endParaRPr kumimoji="1" lang="en-US" altLang="ja-JP"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a:t>
            </a:fld>
            <a:endParaRPr kumimoji="1" lang="ja-JP" altLang="en-US"/>
          </a:p>
        </p:txBody>
      </p:sp>
    </p:spTree>
    <p:extLst>
      <p:ext uri="{BB962C8B-B14F-4D97-AF65-F5344CB8AC3E}">
        <p14:creationId xmlns:p14="http://schemas.microsoft.com/office/powerpoint/2010/main" val="50653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それは、紙の資料をデジタル化していくということです。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10</a:t>
            </a:fld>
            <a:endParaRPr kumimoji="1" lang="ja-JP" altLang="en-US"/>
          </a:p>
        </p:txBody>
      </p:sp>
    </p:spTree>
    <p:extLst>
      <p:ext uri="{BB962C8B-B14F-4D97-AF65-F5344CB8AC3E}">
        <p14:creationId xmlns:p14="http://schemas.microsoft.com/office/powerpoint/2010/main" val="400890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それは、紙の資料をデジタル化していくということです。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11</a:t>
            </a:fld>
            <a:endParaRPr kumimoji="1" lang="ja-JP" altLang="en-US"/>
          </a:p>
        </p:txBody>
      </p:sp>
    </p:spTree>
    <p:extLst>
      <p:ext uri="{BB962C8B-B14F-4D97-AF65-F5344CB8AC3E}">
        <p14:creationId xmlns:p14="http://schemas.microsoft.com/office/powerpoint/2010/main" val="218988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YEG</a:t>
            </a:r>
            <a:r>
              <a:rPr kumimoji="1" lang="ja-JP" altLang="en-US" dirty="0"/>
              <a:t>活動で当てはめてみると、例えば例会の参加申し込み</a:t>
            </a:r>
            <a:r>
              <a:rPr kumimoji="1" lang="en-US" altLang="ja-JP" dirty="0"/>
              <a:t>FAX</a:t>
            </a:r>
            <a:r>
              <a:rPr kumimoji="1" lang="ja-JP" altLang="en-US" dirty="0"/>
              <a:t>、理事会資料など紙での出力はしていないでしょうか？</a:t>
            </a:r>
            <a:br>
              <a:rPr kumimoji="1" lang="en-US" altLang="ja-JP" dirty="0"/>
            </a:br>
            <a:r>
              <a:rPr kumimoji="1" lang="ja-JP" altLang="en-US" dirty="0"/>
              <a:t>今後の</a:t>
            </a:r>
            <a:r>
              <a:rPr kumimoji="1" lang="en-US" altLang="ja-JP" dirty="0"/>
              <a:t>DX</a:t>
            </a:r>
            <a:r>
              <a:rPr kumimoji="1" lang="ja-JP" altLang="en-US" dirty="0"/>
              <a:t>活動では、紙からデジタルという流れになってきますので、最初からデジタルデータやツールを使ったほうが早いという話になります。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12</a:t>
            </a:fld>
            <a:endParaRPr kumimoji="1" lang="ja-JP" altLang="en-US"/>
          </a:p>
        </p:txBody>
      </p:sp>
    </p:spTree>
    <p:extLst>
      <p:ext uri="{BB962C8B-B14F-4D97-AF65-F5344CB8AC3E}">
        <p14:creationId xmlns:p14="http://schemas.microsoft.com/office/powerpoint/2010/main" val="327063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en-US" altLang="ja-JP" dirty="0"/>
              <a:t>YEG</a:t>
            </a:r>
            <a:r>
              <a:rPr kumimoji="1" lang="ja-JP" altLang="en-US" dirty="0"/>
              <a:t>活動で</a:t>
            </a:r>
            <a:r>
              <a:rPr kumimoji="1" lang="en-US" altLang="ja-JP" dirty="0"/>
              <a:t>DX</a:t>
            </a:r>
            <a:r>
              <a:rPr kumimoji="1" lang="ja-JP" altLang="en-US" dirty="0"/>
              <a:t>の練習や勉強をしてみてはいかがでしょうか？</a:t>
            </a:r>
            <a:endParaRPr kumimoji="1" lang="en-US" altLang="ja-JP" dirty="0"/>
          </a:p>
          <a:p>
            <a:r>
              <a:rPr kumimoji="1" lang="ja-JP" altLang="en-US" dirty="0"/>
              <a:t>そのためのツールが日本</a:t>
            </a:r>
            <a:r>
              <a:rPr kumimoji="1" lang="en-US" altLang="ja-JP" dirty="0"/>
              <a:t>YEG</a:t>
            </a:r>
            <a:r>
              <a:rPr kumimoji="1" lang="ja-JP" altLang="en-US" dirty="0"/>
              <a:t>には準備されています。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13</a:t>
            </a:fld>
            <a:endParaRPr kumimoji="1" lang="ja-JP" altLang="en-US"/>
          </a:p>
        </p:txBody>
      </p:sp>
    </p:spTree>
    <p:extLst>
      <p:ext uri="{BB962C8B-B14F-4D97-AF65-F5344CB8AC3E}">
        <p14:creationId xmlns:p14="http://schemas.microsoft.com/office/powerpoint/2010/main" val="590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現在日本</a:t>
            </a:r>
            <a:r>
              <a:rPr kumimoji="1" lang="en-US" altLang="ja-JP" dirty="0"/>
              <a:t>YEG</a:t>
            </a:r>
            <a:r>
              <a:rPr kumimoji="1" lang="ja-JP" altLang="en-US" dirty="0"/>
              <a:t>にはかかせない３つのツールがあります。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14</a:t>
            </a:fld>
            <a:endParaRPr kumimoji="1" lang="ja-JP" altLang="en-US"/>
          </a:p>
        </p:txBody>
      </p:sp>
    </p:spTree>
    <p:extLst>
      <p:ext uri="{BB962C8B-B14F-4D97-AF65-F5344CB8AC3E}">
        <p14:creationId xmlns:p14="http://schemas.microsoft.com/office/powerpoint/2010/main" val="207802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エンジェルタッチ、大会登録システム、</a:t>
            </a:r>
            <a:r>
              <a:rPr kumimoji="1" lang="en-US" altLang="ja-JP" dirty="0"/>
              <a:t>ZOOM</a:t>
            </a:r>
            <a:r>
              <a:rPr kumimoji="1" lang="ja-JP" altLang="en-US" dirty="0"/>
              <a:t>です。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15</a:t>
            </a:fld>
            <a:endParaRPr kumimoji="1" lang="ja-JP" altLang="en-US"/>
          </a:p>
        </p:txBody>
      </p:sp>
    </p:spTree>
    <p:extLst>
      <p:ext uri="{BB962C8B-B14F-4D97-AF65-F5344CB8AC3E}">
        <p14:creationId xmlns:p14="http://schemas.microsoft.com/office/powerpoint/2010/main" val="6169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これらのツールは、ＹＥＧ活動時間の短縮。</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16</a:t>
            </a:fld>
            <a:endParaRPr kumimoji="1" lang="ja-JP" altLang="en-US"/>
          </a:p>
        </p:txBody>
      </p:sp>
    </p:spTree>
    <p:extLst>
      <p:ext uri="{BB962C8B-B14F-4D97-AF65-F5344CB8AC3E}">
        <p14:creationId xmlns:p14="http://schemas.microsoft.com/office/powerpoint/2010/main" val="399063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ＹＥＧ活動の知識共有</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17</a:t>
            </a:fld>
            <a:endParaRPr kumimoji="1" lang="ja-JP" altLang="en-US"/>
          </a:p>
        </p:txBody>
      </p:sp>
    </p:spTree>
    <p:extLst>
      <p:ext uri="{BB962C8B-B14F-4D97-AF65-F5344CB8AC3E}">
        <p14:creationId xmlns:p14="http://schemas.microsoft.com/office/powerpoint/2010/main" val="215789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資料配布や事前協議、ＷＥＢ総会などの労力削減が可能となります。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18</a:t>
            </a:fld>
            <a:endParaRPr kumimoji="1" lang="ja-JP" altLang="en-US"/>
          </a:p>
        </p:txBody>
      </p:sp>
    </p:spTree>
    <p:extLst>
      <p:ext uri="{BB962C8B-B14F-4D97-AF65-F5344CB8AC3E}">
        <p14:creationId xmlns:p14="http://schemas.microsoft.com/office/powerpoint/2010/main" val="294707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よく言われることなのですが、ＬＩＮＥや</a:t>
            </a:r>
            <a:r>
              <a:rPr kumimoji="1" lang="en-US" altLang="ja-JP" dirty="0" err="1"/>
              <a:t>facebook</a:t>
            </a:r>
            <a:r>
              <a:rPr kumimoji="1" lang="ja-JP" altLang="en-US" dirty="0"/>
              <a:t>などのＳＮＳではだめなのでしょうか？</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19</a:t>
            </a:fld>
            <a:endParaRPr kumimoji="1" lang="ja-JP" altLang="en-US"/>
          </a:p>
        </p:txBody>
      </p:sp>
    </p:spTree>
    <p:extLst>
      <p:ext uri="{BB962C8B-B14F-4D97-AF65-F5344CB8AC3E}">
        <p14:creationId xmlns:p14="http://schemas.microsoft.com/office/powerpoint/2010/main" val="251109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ってよくわからんって人がほとんどだと思います。そんなかた</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a:t>
            </a:fld>
            <a:endParaRPr kumimoji="1" lang="ja-JP" altLang="en-US"/>
          </a:p>
        </p:txBody>
      </p:sp>
    </p:spTree>
    <p:extLst>
      <p:ext uri="{BB962C8B-B14F-4D97-AF65-F5344CB8AC3E}">
        <p14:creationId xmlns:p14="http://schemas.microsoft.com/office/powerpoint/2010/main" val="143444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併用して使用されると良いと思います。それぞれのメリットがありますので、時と場合によって使い分けができると効率が良いのではないでしょうか。逆にどちらかだけと縛るのも効率的かつ合理的ではないと考え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20</a:t>
            </a:fld>
            <a:endParaRPr kumimoji="1" lang="ja-JP" altLang="en-US"/>
          </a:p>
        </p:txBody>
      </p:sp>
    </p:spTree>
    <p:extLst>
      <p:ext uri="{BB962C8B-B14F-4D97-AF65-F5344CB8AC3E}">
        <p14:creationId xmlns:p14="http://schemas.microsoft.com/office/powerpoint/2010/main" val="792065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きょうは３つのツールのちょっとしたポイントを説明させていただきます。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21</a:t>
            </a:fld>
            <a:endParaRPr kumimoji="1" lang="ja-JP" altLang="en-US"/>
          </a:p>
        </p:txBody>
      </p:sp>
    </p:spTree>
    <p:extLst>
      <p:ext uri="{BB962C8B-B14F-4D97-AF65-F5344CB8AC3E}">
        <p14:creationId xmlns:p14="http://schemas.microsoft.com/office/powerpoint/2010/main" val="346047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おそらく本日は、</a:t>
            </a:r>
            <a:r>
              <a:rPr kumimoji="1" lang="en-US" altLang="ja-JP" dirty="0"/>
              <a:t>AT</a:t>
            </a:r>
            <a:r>
              <a:rPr kumimoji="1" lang="ja-JP" altLang="en-US" dirty="0"/>
              <a:t>使ったことがあることが多いので、今日は</a:t>
            </a:r>
            <a:r>
              <a:rPr kumimoji="1" lang="en-US" altLang="ja-JP" dirty="0"/>
              <a:t>AT</a:t>
            </a:r>
            <a:r>
              <a:rPr kumimoji="1" lang="ja-JP" altLang="en-US" dirty="0"/>
              <a:t>のスゴ技集</a:t>
            </a:r>
            <a:endParaRPr kumimoji="1" lang="en-US" altLang="ja-JP"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22</a:t>
            </a:fld>
            <a:endParaRPr kumimoji="1" lang="ja-JP" altLang="en-US"/>
          </a:p>
        </p:txBody>
      </p:sp>
    </p:spTree>
    <p:extLst>
      <p:ext uri="{BB962C8B-B14F-4D97-AF65-F5344CB8AC3E}">
        <p14:creationId xmlns:p14="http://schemas.microsoft.com/office/powerpoint/2010/main" val="118269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a:t>
            </a:r>
            <a:r>
              <a:rPr kumimoji="1" lang="ja-JP" altLang="en-US" dirty="0"/>
              <a:t>の初心者講習会でまず機能として使うのは、絶対スケジュールです。</a:t>
            </a:r>
            <a:endParaRPr kumimoji="1" lang="en-US" altLang="ja-JP"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23</a:t>
            </a:fld>
            <a:endParaRPr kumimoji="1" lang="ja-JP" altLang="en-US"/>
          </a:p>
        </p:txBody>
      </p:sp>
    </p:spTree>
    <p:extLst>
      <p:ext uri="{BB962C8B-B14F-4D97-AF65-F5344CB8AC3E}">
        <p14:creationId xmlns:p14="http://schemas.microsoft.com/office/powerpoint/2010/main" val="207144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スケジュールは変更が楽で、回答する側も何回も回答の変更が可能だからです。まずは操作になじんでいただくようにしましょう。</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24</a:t>
            </a:fld>
            <a:endParaRPr kumimoji="1" lang="ja-JP" altLang="en-US"/>
          </a:p>
        </p:txBody>
      </p:sp>
    </p:spTree>
    <p:extLst>
      <p:ext uri="{BB962C8B-B14F-4D97-AF65-F5344CB8AC3E}">
        <p14:creationId xmlns:p14="http://schemas.microsoft.com/office/powerpoint/2010/main" val="3966807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気になるジョブはマイリストに追加してください</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25</a:t>
            </a:fld>
            <a:endParaRPr kumimoji="1" lang="ja-JP" altLang="en-US"/>
          </a:p>
        </p:txBody>
      </p:sp>
    </p:spTree>
    <p:extLst>
      <p:ext uri="{BB962C8B-B14F-4D97-AF65-F5344CB8AC3E}">
        <p14:creationId xmlns:p14="http://schemas.microsoft.com/office/powerpoint/2010/main" val="3319954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マイリストに登録するとトップページですぐ見ることができます。また更新したらわかります。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26</a:t>
            </a:fld>
            <a:endParaRPr kumimoji="1" lang="ja-JP" altLang="en-US"/>
          </a:p>
        </p:txBody>
      </p:sp>
    </p:spTree>
    <p:extLst>
      <p:ext uri="{BB962C8B-B14F-4D97-AF65-F5344CB8AC3E}">
        <p14:creationId xmlns:p14="http://schemas.microsoft.com/office/powerpoint/2010/main" val="3148948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30</a:t>
            </a:fld>
            <a:endParaRPr kumimoji="1" lang="ja-JP" altLang="en-US"/>
          </a:p>
        </p:txBody>
      </p:sp>
    </p:spTree>
    <p:extLst>
      <p:ext uri="{BB962C8B-B14F-4D97-AF65-F5344CB8AC3E}">
        <p14:creationId xmlns:p14="http://schemas.microsoft.com/office/powerpoint/2010/main" val="296693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31</a:t>
            </a:fld>
            <a:endParaRPr kumimoji="1" lang="ja-JP" altLang="en-US"/>
          </a:p>
        </p:txBody>
      </p:sp>
    </p:spTree>
    <p:extLst>
      <p:ext uri="{BB962C8B-B14F-4D97-AF65-F5344CB8AC3E}">
        <p14:creationId xmlns:p14="http://schemas.microsoft.com/office/powerpoint/2010/main" val="4113158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32</a:t>
            </a:fld>
            <a:endParaRPr kumimoji="1" lang="ja-JP" altLang="en-US"/>
          </a:p>
        </p:txBody>
      </p:sp>
    </p:spTree>
    <p:extLst>
      <p:ext uri="{BB962C8B-B14F-4D97-AF65-F5344CB8AC3E}">
        <p14:creationId xmlns:p14="http://schemas.microsoft.com/office/powerpoint/2010/main" val="225555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この講習会では</a:t>
            </a:r>
            <a:r>
              <a:rPr kumimoji="1" lang="en-US" altLang="ja-JP" dirty="0"/>
              <a:t>DX</a:t>
            </a:r>
            <a:r>
              <a:rPr kumimoji="1" lang="ja-JP" altLang="en-US" dirty="0"/>
              <a:t>分かった！いいね！と思っていただける話をしていこうと思います。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a:t>
            </a:fld>
            <a:endParaRPr kumimoji="1" lang="ja-JP" altLang="en-US"/>
          </a:p>
        </p:txBody>
      </p:sp>
    </p:spTree>
    <p:extLst>
      <p:ext uri="{BB962C8B-B14F-4D97-AF65-F5344CB8AC3E}">
        <p14:creationId xmlns:p14="http://schemas.microsoft.com/office/powerpoint/2010/main" val="719170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33</a:t>
            </a:fld>
            <a:endParaRPr kumimoji="1" lang="ja-JP" altLang="en-US"/>
          </a:p>
        </p:txBody>
      </p:sp>
    </p:spTree>
    <p:extLst>
      <p:ext uri="{BB962C8B-B14F-4D97-AF65-F5344CB8AC3E}">
        <p14:creationId xmlns:p14="http://schemas.microsoft.com/office/powerpoint/2010/main" val="4038549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34</a:t>
            </a:fld>
            <a:endParaRPr kumimoji="1" lang="ja-JP" altLang="en-US"/>
          </a:p>
        </p:txBody>
      </p:sp>
    </p:spTree>
    <p:extLst>
      <p:ext uri="{BB962C8B-B14F-4D97-AF65-F5344CB8AC3E}">
        <p14:creationId xmlns:p14="http://schemas.microsoft.com/office/powerpoint/2010/main" val="1775937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35</a:t>
            </a:fld>
            <a:endParaRPr kumimoji="1" lang="ja-JP" altLang="en-US"/>
          </a:p>
        </p:txBody>
      </p:sp>
    </p:spTree>
    <p:extLst>
      <p:ext uri="{BB962C8B-B14F-4D97-AF65-F5344CB8AC3E}">
        <p14:creationId xmlns:p14="http://schemas.microsoft.com/office/powerpoint/2010/main" val="3113063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36</a:t>
            </a:fld>
            <a:endParaRPr kumimoji="1" lang="ja-JP" altLang="en-US"/>
          </a:p>
        </p:txBody>
      </p:sp>
    </p:spTree>
    <p:extLst>
      <p:ext uri="{BB962C8B-B14F-4D97-AF65-F5344CB8AC3E}">
        <p14:creationId xmlns:p14="http://schemas.microsoft.com/office/powerpoint/2010/main" val="723045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37</a:t>
            </a:fld>
            <a:endParaRPr kumimoji="1" lang="ja-JP" altLang="en-US"/>
          </a:p>
        </p:txBody>
      </p:sp>
    </p:spTree>
    <p:extLst>
      <p:ext uri="{BB962C8B-B14F-4D97-AF65-F5344CB8AC3E}">
        <p14:creationId xmlns:p14="http://schemas.microsoft.com/office/powerpoint/2010/main" val="3824470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38</a:t>
            </a:fld>
            <a:endParaRPr kumimoji="1" lang="ja-JP" altLang="en-US"/>
          </a:p>
        </p:txBody>
      </p:sp>
    </p:spTree>
    <p:extLst>
      <p:ext uri="{BB962C8B-B14F-4D97-AF65-F5344CB8AC3E}">
        <p14:creationId xmlns:p14="http://schemas.microsoft.com/office/powerpoint/2010/main" val="399873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39</a:t>
            </a:fld>
            <a:endParaRPr kumimoji="1" lang="ja-JP" altLang="en-US"/>
          </a:p>
        </p:txBody>
      </p:sp>
    </p:spTree>
    <p:extLst>
      <p:ext uri="{BB962C8B-B14F-4D97-AF65-F5344CB8AC3E}">
        <p14:creationId xmlns:p14="http://schemas.microsoft.com/office/powerpoint/2010/main" val="2219848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40</a:t>
            </a:fld>
            <a:endParaRPr kumimoji="1" lang="ja-JP" altLang="en-US"/>
          </a:p>
        </p:txBody>
      </p:sp>
    </p:spTree>
    <p:extLst>
      <p:ext uri="{BB962C8B-B14F-4D97-AF65-F5344CB8AC3E}">
        <p14:creationId xmlns:p14="http://schemas.microsoft.com/office/powerpoint/2010/main" val="13132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41</a:t>
            </a:fld>
            <a:endParaRPr kumimoji="1" lang="ja-JP" altLang="en-US"/>
          </a:p>
        </p:txBody>
      </p:sp>
    </p:spTree>
    <p:extLst>
      <p:ext uri="{BB962C8B-B14F-4D97-AF65-F5344CB8AC3E}">
        <p14:creationId xmlns:p14="http://schemas.microsoft.com/office/powerpoint/2010/main" val="687559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42</a:t>
            </a:fld>
            <a:endParaRPr kumimoji="1" lang="ja-JP" altLang="en-US"/>
          </a:p>
        </p:txBody>
      </p:sp>
    </p:spTree>
    <p:extLst>
      <p:ext uri="{BB962C8B-B14F-4D97-AF65-F5344CB8AC3E}">
        <p14:creationId xmlns:p14="http://schemas.microsoft.com/office/powerpoint/2010/main" val="161191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さて、まずは青年経済人が</a:t>
            </a:r>
            <a:r>
              <a:rPr kumimoji="1" lang="en-US" altLang="ja-JP" dirty="0"/>
              <a:t>DX</a:t>
            </a:r>
            <a:r>
              <a:rPr kumimoji="1" lang="ja-JP" altLang="en-US" dirty="0"/>
              <a:t>を学ぶ理由は何でしょうか？</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a:t>
            </a:fld>
            <a:endParaRPr kumimoji="1" lang="ja-JP" altLang="en-US"/>
          </a:p>
        </p:txBody>
      </p:sp>
    </p:spTree>
    <p:extLst>
      <p:ext uri="{BB962C8B-B14F-4D97-AF65-F5344CB8AC3E}">
        <p14:creationId xmlns:p14="http://schemas.microsoft.com/office/powerpoint/2010/main" val="28956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43</a:t>
            </a:fld>
            <a:endParaRPr kumimoji="1" lang="ja-JP" altLang="en-US"/>
          </a:p>
        </p:txBody>
      </p:sp>
    </p:spTree>
    <p:extLst>
      <p:ext uri="{BB962C8B-B14F-4D97-AF65-F5344CB8AC3E}">
        <p14:creationId xmlns:p14="http://schemas.microsoft.com/office/powerpoint/2010/main" val="4029241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44</a:t>
            </a:fld>
            <a:endParaRPr kumimoji="1" lang="ja-JP" altLang="en-US"/>
          </a:p>
        </p:txBody>
      </p:sp>
    </p:spTree>
    <p:extLst>
      <p:ext uri="{BB962C8B-B14F-4D97-AF65-F5344CB8AC3E}">
        <p14:creationId xmlns:p14="http://schemas.microsoft.com/office/powerpoint/2010/main" val="1174022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45</a:t>
            </a:fld>
            <a:endParaRPr kumimoji="1" lang="ja-JP" altLang="en-US"/>
          </a:p>
        </p:txBody>
      </p:sp>
    </p:spTree>
    <p:extLst>
      <p:ext uri="{BB962C8B-B14F-4D97-AF65-F5344CB8AC3E}">
        <p14:creationId xmlns:p14="http://schemas.microsoft.com/office/powerpoint/2010/main" val="223712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46</a:t>
            </a:fld>
            <a:endParaRPr kumimoji="1" lang="ja-JP" altLang="en-US"/>
          </a:p>
        </p:txBody>
      </p:sp>
    </p:spTree>
    <p:extLst>
      <p:ext uri="{BB962C8B-B14F-4D97-AF65-F5344CB8AC3E}">
        <p14:creationId xmlns:p14="http://schemas.microsoft.com/office/powerpoint/2010/main" val="2226175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47</a:t>
            </a:fld>
            <a:endParaRPr kumimoji="1" lang="ja-JP" altLang="en-US"/>
          </a:p>
        </p:txBody>
      </p:sp>
    </p:spTree>
    <p:extLst>
      <p:ext uri="{BB962C8B-B14F-4D97-AF65-F5344CB8AC3E}">
        <p14:creationId xmlns:p14="http://schemas.microsoft.com/office/powerpoint/2010/main" val="1755158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48</a:t>
            </a:fld>
            <a:endParaRPr kumimoji="1" lang="ja-JP" altLang="en-US"/>
          </a:p>
        </p:txBody>
      </p:sp>
    </p:spTree>
    <p:extLst>
      <p:ext uri="{BB962C8B-B14F-4D97-AF65-F5344CB8AC3E}">
        <p14:creationId xmlns:p14="http://schemas.microsoft.com/office/powerpoint/2010/main" val="3585837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49</a:t>
            </a:fld>
            <a:endParaRPr kumimoji="1" lang="ja-JP" altLang="en-US"/>
          </a:p>
        </p:txBody>
      </p:sp>
    </p:spTree>
    <p:extLst>
      <p:ext uri="{BB962C8B-B14F-4D97-AF65-F5344CB8AC3E}">
        <p14:creationId xmlns:p14="http://schemas.microsoft.com/office/powerpoint/2010/main" val="2561626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50</a:t>
            </a:fld>
            <a:endParaRPr kumimoji="1" lang="ja-JP" altLang="en-US"/>
          </a:p>
        </p:txBody>
      </p:sp>
    </p:spTree>
    <p:extLst>
      <p:ext uri="{BB962C8B-B14F-4D97-AF65-F5344CB8AC3E}">
        <p14:creationId xmlns:p14="http://schemas.microsoft.com/office/powerpoint/2010/main" val="3957075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51</a:t>
            </a:fld>
            <a:endParaRPr kumimoji="1" lang="ja-JP" altLang="en-US"/>
          </a:p>
        </p:txBody>
      </p:sp>
    </p:spTree>
    <p:extLst>
      <p:ext uri="{BB962C8B-B14F-4D97-AF65-F5344CB8AC3E}">
        <p14:creationId xmlns:p14="http://schemas.microsoft.com/office/powerpoint/2010/main" val="113963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きょうは３つのツールのちょっとしたポイントを説明させていただきます。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52</a:t>
            </a:fld>
            <a:endParaRPr kumimoji="1" lang="ja-JP" altLang="en-US"/>
          </a:p>
        </p:txBody>
      </p:sp>
    </p:spTree>
    <p:extLst>
      <p:ext uri="{BB962C8B-B14F-4D97-AF65-F5344CB8AC3E}">
        <p14:creationId xmlns:p14="http://schemas.microsoft.com/office/powerpoint/2010/main" val="37904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の入り口に立つためのバックオフィスのデジタル化が急務かつ絶対だからです。それは次の二つの制度が理由です。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a:t>
            </a:fld>
            <a:endParaRPr kumimoji="1" lang="ja-JP" altLang="en-US"/>
          </a:p>
        </p:txBody>
      </p:sp>
    </p:spTree>
    <p:extLst>
      <p:ext uri="{BB962C8B-B14F-4D97-AF65-F5344CB8AC3E}">
        <p14:creationId xmlns:p14="http://schemas.microsoft.com/office/powerpoint/2010/main" val="346938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53</a:t>
            </a:fld>
            <a:endParaRPr kumimoji="1" lang="ja-JP" altLang="en-US"/>
          </a:p>
        </p:txBody>
      </p:sp>
    </p:spTree>
    <p:extLst>
      <p:ext uri="{BB962C8B-B14F-4D97-AF65-F5344CB8AC3E}">
        <p14:creationId xmlns:p14="http://schemas.microsoft.com/office/powerpoint/2010/main" val="3915183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54</a:t>
            </a:fld>
            <a:endParaRPr kumimoji="1" lang="ja-JP" altLang="en-US"/>
          </a:p>
        </p:txBody>
      </p:sp>
    </p:spTree>
    <p:extLst>
      <p:ext uri="{BB962C8B-B14F-4D97-AF65-F5344CB8AC3E}">
        <p14:creationId xmlns:p14="http://schemas.microsoft.com/office/powerpoint/2010/main" val="1446432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55</a:t>
            </a:fld>
            <a:endParaRPr kumimoji="1" lang="ja-JP" altLang="en-US"/>
          </a:p>
        </p:txBody>
      </p:sp>
    </p:spTree>
    <p:extLst>
      <p:ext uri="{BB962C8B-B14F-4D97-AF65-F5344CB8AC3E}">
        <p14:creationId xmlns:p14="http://schemas.microsoft.com/office/powerpoint/2010/main" val="3751049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56</a:t>
            </a:fld>
            <a:endParaRPr kumimoji="1" lang="ja-JP" altLang="en-US"/>
          </a:p>
        </p:txBody>
      </p:sp>
    </p:spTree>
    <p:extLst>
      <p:ext uri="{BB962C8B-B14F-4D97-AF65-F5344CB8AC3E}">
        <p14:creationId xmlns:p14="http://schemas.microsoft.com/office/powerpoint/2010/main" val="37547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57</a:t>
            </a:fld>
            <a:endParaRPr kumimoji="1" lang="ja-JP" altLang="en-US"/>
          </a:p>
        </p:txBody>
      </p:sp>
    </p:spTree>
    <p:extLst>
      <p:ext uri="{BB962C8B-B14F-4D97-AF65-F5344CB8AC3E}">
        <p14:creationId xmlns:p14="http://schemas.microsoft.com/office/powerpoint/2010/main" val="4255027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きょうは３つのツールのちょっとしたポイントを説明させていただきます。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58</a:t>
            </a:fld>
            <a:endParaRPr kumimoji="1" lang="ja-JP" altLang="en-US"/>
          </a:p>
        </p:txBody>
      </p:sp>
    </p:spTree>
    <p:extLst>
      <p:ext uri="{BB962C8B-B14F-4D97-AF65-F5344CB8AC3E}">
        <p14:creationId xmlns:p14="http://schemas.microsoft.com/office/powerpoint/2010/main" val="3569566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59</a:t>
            </a:fld>
            <a:endParaRPr kumimoji="1" lang="ja-JP" altLang="en-US"/>
          </a:p>
        </p:txBody>
      </p:sp>
    </p:spTree>
    <p:extLst>
      <p:ext uri="{BB962C8B-B14F-4D97-AF65-F5344CB8AC3E}">
        <p14:creationId xmlns:p14="http://schemas.microsoft.com/office/powerpoint/2010/main" val="614274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60</a:t>
            </a:fld>
            <a:endParaRPr kumimoji="1" lang="ja-JP" altLang="en-US"/>
          </a:p>
        </p:txBody>
      </p:sp>
    </p:spTree>
    <p:extLst>
      <p:ext uri="{BB962C8B-B14F-4D97-AF65-F5344CB8AC3E}">
        <p14:creationId xmlns:p14="http://schemas.microsoft.com/office/powerpoint/2010/main" val="1435968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61</a:t>
            </a:fld>
            <a:endParaRPr kumimoji="1" lang="ja-JP" altLang="en-US"/>
          </a:p>
        </p:txBody>
      </p:sp>
    </p:spTree>
    <p:extLst>
      <p:ext uri="{BB962C8B-B14F-4D97-AF65-F5344CB8AC3E}">
        <p14:creationId xmlns:p14="http://schemas.microsoft.com/office/powerpoint/2010/main" val="457764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62</a:t>
            </a:fld>
            <a:endParaRPr kumimoji="1" lang="ja-JP" altLang="en-US"/>
          </a:p>
        </p:txBody>
      </p:sp>
    </p:spTree>
    <p:extLst>
      <p:ext uri="{BB962C8B-B14F-4D97-AF65-F5344CB8AC3E}">
        <p14:creationId xmlns:p14="http://schemas.microsoft.com/office/powerpoint/2010/main" val="183078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2023</a:t>
            </a:r>
            <a:r>
              <a:rPr kumimoji="1" lang="ja-JP" altLang="en-US" dirty="0"/>
              <a:t>年</a:t>
            </a:r>
            <a:r>
              <a:rPr kumimoji="1" lang="en-US" altLang="ja-JP" dirty="0"/>
              <a:t>11</a:t>
            </a:r>
            <a:r>
              <a:rPr kumimoji="1" lang="ja-JP" altLang="en-US" dirty="0"/>
              <a:t>月から開始が予定されているインボイス制度</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a:t>
            </a:fld>
            <a:endParaRPr kumimoji="1" lang="ja-JP" altLang="en-US"/>
          </a:p>
        </p:txBody>
      </p:sp>
    </p:spTree>
    <p:extLst>
      <p:ext uri="{BB962C8B-B14F-4D97-AF65-F5344CB8AC3E}">
        <p14:creationId xmlns:p14="http://schemas.microsoft.com/office/powerpoint/2010/main" val="2416128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992778-9132-4283-9FFD-1050011EFA28}"/>
              </a:ext>
            </a:extLst>
          </p:cNvPr>
          <p:cNvSpPr>
            <a:spLocks noGrp="1" noChangeArrowheads="1"/>
          </p:cNvSpPr>
          <p:nvPr>
            <p:ph type="sldNum" sz="quarter" idx="5"/>
          </p:nvPr>
        </p:nvSpPr>
        <p:spPr>
          <a:ln/>
        </p:spPr>
        <p:txBody>
          <a:bodyPr/>
          <a:lstStyle/>
          <a:p>
            <a:fld id="{689FB7E6-09CE-4054-BBBC-6F720A2ED5B8}" type="slidenum">
              <a:rPr lang="en-US" altLang="ja-JP"/>
              <a:pPr/>
              <a:t>63</a:t>
            </a:fld>
            <a:endParaRPr lang="en-US" altLang="ja-JP"/>
          </a:p>
        </p:txBody>
      </p:sp>
      <p:sp>
        <p:nvSpPr>
          <p:cNvPr id="78850" name="Rectangle 2">
            <a:extLst>
              <a:ext uri="{FF2B5EF4-FFF2-40B4-BE49-F238E27FC236}">
                <a16:creationId xmlns:a16="http://schemas.microsoft.com/office/drawing/2014/main" id="{ED270816-1DED-4286-8715-7B0F9028BD7D}"/>
              </a:ext>
            </a:extLst>
          </p:cNvPr>
          <p:cNvSpPr>
            <a:spLocks noGrp="1" noRot="1" noChangeAspect="1" noChangeArrowheads="1" noTextEdit="1"/>
          </p:cNvSpPr>
          <p:nvPr>
            <p:ph type="sldImg"/>
          </p:nvPr>
        </p:nvSpPr>
        <p:spPr>
          <a:xfrm>
            <a:off x="88900" y="744538"/>
            <a:ext cx="6618288" cy="3724275"/>
          </a:xfrm>
          <a:ln/>
        </p:spPr>
      </p:sp>
      <p:sp>
        <p:nvSpPr>
          <p:cNvPr id="78851" name="Rectangle 3">
            <a:extLst>
              <a:ext uri="{FF2B5EF4-FFF2-40B4-BE49-F238E27FC236}">
                <a16:creationId xmlns:a16="http://schemas.microsoft.com/office/drawing/2014/main" id="{6340D018-DB6A-4479-A0D2-27589D682B14}"/>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42390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64</a:t>
            </a:fld>
            <a:endParaRPr kumimoji="1" lang="ja-JP" altLang="en-US"/>
          </a:p>
        </p:txBody>
      </p:sp>
    </p:spTree>
    <p:extLst>
      <p:ext uri="{BB962C8B-B14F-4D97-AF65-F5344CB8AC3E}">
        <p14:creationId xmlns:p14="http://schemas.microsoft.com/office/powerpoint/2010/main" val="1081282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65</a:t>
            </a:fld>
            <a:endParaRPr kumimoji="1" lang="ja-JP" altLang="en-US"/>
          </a:p>
        </p:txBody>
      </p:sp>
    </p:spTree>
    <p:extLst>
      <p:ext uri="{BB962C8B-B14F-4D97-AF65-F5344CB8AC3E}">
        <p14:creationId xmlns:p14="http://schemas.microsoft.com/office/powerpoint/2010/main" val="4058262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66</a:t>
            </a:fld>
            <a:endParaRPr kumimoji="1" lang="ja-JP" altLang="en-US"/>
          </a:p>
        </p:txBody>
      </p:sp>
    </p:spTree>
    <p:extLst>
      <p:ext uri="{BB962C8B-B14F-4D97-AF65-F5344CB8AC3E}">
        <p14:creationId xmlns:p14="http://schemas.microsoft.com/office/powerpoint/2010/main" val="11624817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67</a:t>
            </a:fld>
            <a:endParaRPr kumimoji="1" lang="ja-JP" altLang="en-US"/>
          </a:p>
        </p:txBody>
      </p:sp>
    </p:spTree>
    <p:extLst>
      <p:ext uri="{BB962C8B-B14F-4D97-AF65-F5344CB8AC3E}">
        <p14:creationId xmlns:p14="http://schemas.microsoft.com/office/powerpoint/2010/main" val="117869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a:t>
            </a:r>
            <a:r>
              <a:rPr kumimoji="1" lang="en-US" altLang="ja-JP" dirty="0"/>
              <a:t>2</a:t>
            </a:r>
            <a:r>
              <a:rPr kumimoji="1" lang="ja-JP" altLang="en-US" dirty="0"/>
              <a:t>年間の猶予？がある電子帳簿保存法です。</a:t>
            </a:r>
            <a:br>
              <a:rPr kumimoji="1" lang="en-US" altLang="ja-JP" dirty="0"/>
            </a:br>
            <a:r>
              <a:rPr kumimoji="1" lang="ja-JP" altLang="en-US" dirty="0"/>
              <a:t>この二つ、初めて聞いたという方、かなり危ないです。ぜひ制度の詳細調べてみてください。</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7</a:t>
            </a:fld>
            <a:endParaRPr kumimoji="1" lang="ja-JP" altLang="en-US"/>
          </a:p>
        </p:txBody>
      </p:sp>
    </p:spTree>
    <p:extLst>
      <p:ext uri="{BB962C8B-B14F-4D97-AF65-F5344CB8AC3E}">
        <p14:creationId xmlns:p14="http://schemas.microsoft.com/office/powerpoint/2010/main" val="76644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この二つの対応が急務の中、</a:t>
            </a:r>
            <a:r>
              <a:rPr kumimoji="1" lang="en-US" altLang="ja-JP" dirty="0"/>
              <a:t>DX</a:t>
            </a:r>
            <a:r>
              <a:rPr kumimoji="1" lang="ja-JP" altLang="en-US" dirty="0"/>
              <a:t>をするにあたり優先順位が高い、最初にやるべきことは何でしょうか？</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8</a:t>
            </a:fld>
            <a:endParaRPr kumimoji="1" lang="ja-JP" altLang="en-US"/>
          </a:p>
        </p:txBody>
      </p:sp>
    </p:spTree>
    <p:extLst>
      <p:ext uri="{BB962C8B-B14F-4D97-AF65-F5344CB8AC3E}">
        <p14:creationId xmlns:p14="http://schemas.microsoft.com/office/powerpoint/2010/main" val="138520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それは、紙の資料をデジタル化していくということです。</a:t>
            </a:r>
          </a:p>
        </p:txBody>
      </p:sp>
      <p:sp>
        <p:nvSpPr>
          <p:cNvPr id="4" name="スライド番号プレースホルダー 3"/>
          <p:cNvSpPr>
            <a:spLocks noGrp="1"/>
          </p:cNvSpPr>
          <p:nvPr>
            <p:ph type="sldNum" sz="quarter" idx="5"/>
          </p:nvPr>
        </p:nvSpPr>
        <p:spPr/>
        <p:txBody>
          <a:bodyPr/>
          <a:lstStyle/>
          <a:p>
            <a:fld id="{88AAFFA5-2500-4B04-A1C2-AD4DAD2BE4CE}" type="slidenum">
              <a:rPr kumimoji="1" lang="ja-JP" altLang="en-US" smtClean="0"/>
              <a:t>9</a:t>
            </a:fld>
            <a:endParaRPr kumimoji="1" lang="ja-JP" altLang="en-US"/>
          </a:p>
        </p:txBody>
      </p:sp>
    </p:spTree>
    <p:extLst>
      <p:ext uri="{BB962C8B-B14F-4D97-AF65-F5344CB8AC3E}">
        <p14:creationId xmlns:p14="http://schemas.microsoft.com/office/powerpoint/2010/main" val="65399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137122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419003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3798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125844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375134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123327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7165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32424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352764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9512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19F42F-87AB-42CF-A229-34509F3CDC11}" type="datetimeFigureOut">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312157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9F42F-87AB-42CF-A229-34509F3CDC11}" type="datetimeFigureOut">
              <a:rPr kumimoji="1" lang="ja-JP" altLang="en-US" smtClean="0"/>
              <a:t>2022/1/18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1B62-D68C-4E52-8DB5-6F648B59E300}" type="slidenum">
              <a:rPr kumimoji="1" lang="ja-JP" altLang="en-US" smtClean="0"/>
              <a:t>‹#›</a:t>
            </a:fld>
            <a:endParaRPr kumimoji="1" lang="ja-JP" altLang="en-US"/>
          </a:p>
        </p:txBody>
      </p:sp>
    </p:spTree>
    <p:extLst>
      <p:ext uri="{BB962C8B-B14F-4D97-AF65-F5344CB8AC3E}">
        <p14:creationId xmlns:p14="http://schemas.microsoft.com/office/powerpoint/2010/main" val="412109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02" y="1707166"/>
            <a:ext cx="12385183" cy="3170099"/>
          </a:xfrm>
          <a:prstGeom prst="rect">
            <a:avLst/>
          </a:prstGeom>
          <a:noFill/>
        </p:spPr>
        <p:txBody>
          <a:bodyPr wrap="square" rtlCol="0">
            <a:spAutoFit/>
          </a:bodyPr>
          <a:lstStyle/>
          <a:p>
            <a:pPr algn="ctr"/>
            <a:r>
              <a:rPr kumimoji="1" lang="en-US" altLang="ja-JP" sz="10000" dirty="0">
                <a:latin typeface="A-OTF UD新ゴNT Pro H" panose="020B0800000000000000" pitchFamily="34" charset="-128"/>
                <a:ea typeface="A-OTF UD新ゴNT Pro H" panose="020B0800000000000000" pitchFamily="34" charset="-128"/>
              </a:rPr>
              <a:t>YEG DX</a:t>
            </a:r>
          </a:p>
          <a:p>
            <a:pPr algn="ctr"/>
            <a:r>
              <a:rPr kumimoji="1" lang="ja-JP" altLang="en-US" sz="10000" dirty="0">
                <a:latin typeface="A-OTF UD新ゴNT Pro H" panose="020B0800000000000000" pitchFamily="34" charset="-128"/>
                <a:ea typeface="A-OTF UD新ゴNT Pro H" panose="020B0800000000000000" pitchFamily="34" charset="-128"/>
              </a:rPr>
              <a:t>講習会</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995" y="185200"/>
            <a:ext cx="4865819" cy="1179961"/>
          </a:xfrm>
          <a:prstGeom prst="rect">
            <a:avLst/>
          </a:prstGeom>
        </p:spPr>
      </p:pic>
      <p:sp>
        <p:nvSpPr>
          <p:cNvPr id="6" name="テキスト ボックス 5"/>
          <p:cNvSpPr txBox="1"/>
          <p:nvPr/>
        </p:nvSpPr>
        <p:spPr>
          <a:xfrm>
            <a:off x="-96592" y="5219270"/>
            <a:ext cx="12385183" cy="707886"/>
          </a:xfrm>
          <a:prstGeom prst="rect">
            <a:avLst/>
          </a:prstGeom>
          <a:noFill/>
        </p:spPr>
        <p:txBody>
          <a:bodyPr wrap="square" rtlCol="0">
            <a:spAutoFit/>
          </a:bodyPr>
          <a:lstStyle/>
          <a:p>
            <a:pPr algn="ctr"/>
            <a:r>
              <a:rPr lang="ja-JP" altLang="en-US" sz="4000" dirty="0">
                <a:latin typeface="A-OTF UD新ゴNT Pro H" panose="020B0800000000000000" pitchFamily="34" charset="-128"/>
                <a:ea typeface="A-OTF UD新ゴNT Pro H" panose="020B0800000000000000" pitchFamily="34" charset="-128"/>
              </a:rPr>
              <a:t>令和４</a:t>
            </a:r>
            <a:r>
              <a:rPr kumimoji="1" lang="ja-JP" altLang="en-US" sz="4000" dirty="0">
                <a:latin typeface="A-OTF UD新ゴNT Pro H" panose="020B0800000000000000" pitchFamily="34" charset="-128"/>
                <a:ea typeface="A-OTF UD新ゴNT Pro H" panose="020B0800000000000000" pitchFamily="34" charset="-128"/>
              </a:rPr>
              <a:t>年度 </a:t>
            </a:r>
            <a:r>
              <a:rPr lang="ja-JP" altLang="en-US" sz="4000" dirty="0">
                <a:latin typeface="A-OTF UD新ゴNT Pro H" panose="020B0800000000000000" pitchFamily="34" charset="-128"/>
                <a:ea typeface="A-OTF UD新ゴNT Pro H" panose="020B0800000000000000" pitchFamily="34" charset="-128"/>
              </a:rPr>
              <a:t>日本ＹＥＧ </a:t>
            </a:r>
            <a:r>
              <a:rPr lang="en-US" altLang="ja-JP" sz="4000" dirty="0">
                <a:latin typeface="A-OTF UD新ゴNT Pro H" panose="020B0800000000000000" pitchFamily="34" charset="-128"/>
                <a:ea typeface="A-OTF UD新ゴNT Pro H" panose="020B0800000000000000" pitchFamily="34" charset="-128"/>
              </a:rPr>
              <a:t>DX</a:t>
            </a:r>
            <a:r>
              <a:rPr lang="ja-JP" altLang="en-US" sz="4000" dirty="0">
                <a:latin typeface="A-OTF UD新ゴNT Pro H" panose="020B0800000000000000" pitchFamily="34" charset="-128"/>
                <a:ea typeface="A-OTF UD新ゴNT Pro H" panose="020B0800000000000000" pitchFamily="34" charset="-128"/>
              </a:rPr>
              <a:t>担当理事</a:t>
            </a:r>
            <a:r>
              <a:rPr kumimoji="1" lang="ja-JP" altLang="en-US" sz="4000" dirty="0">
                <a:latin typeface="A-OTF UD新ゴNT Pro H" panose="020B0800000000000000" pitchFamily="34" charset="-128"/>
                <a:ea typeface="A-OTF UD新ゴNT Pro H" panose="020B0800000000000000" pitchFamily="34" charset="-128"/>
              </a:rPr>
              <a:t>　山中　白</a:t>
            </a:r>
          </a:p>
        </p:txBody>
      </p:sp>
    </p:spTree>
    <p:extLst>
      <p:ext uri="{BB962C8B-B14F-4D97-AF65-F5344CB8AC3E}">
        <p14:creationId xmlns:p14="http://schemas.microsoft.com/office/powerpoint/2010/main" val="163561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D2488BE-4F6E-4A0D-A9F2-27856BEE4596}"/>
              </a:ext>
            </a:extLst>
          </p:cNvPr>
          <p:cNvSpPr txBox="1"/>
          <p:nvPr/>
        </p:nvSpPr>
        <p:spPr>
          <a:xfrm>
            <a:off x="-96592" y="538903"/>
            <a:ext cx="12385183" cy="1631216"/>
          </a:xfrm>
          <a:prstGeom prst="rect">
            <a:avLst/>
          </a:prstGeom>
          <a:noFill/>
        </p:spPr>
        <p:txBody>
          <a:bodyPr wrap="square" rtlCol="0">
            <a:spAutoFit/>
          </a:bodyPr>
          <a:lstStyle/>
          <a:p>
            <a:pPr algn="ctr"/>
            <a:r>
              <a:rPr kumimoji="1" lang="ja-JP" altLang="en-US" sz="5000" dirty="0">
                <a:latin typeface="A-OTF UD新ゴNT Pro H" panose="020B0800000000000000" pitchFamily="34" charset="-128"/>
                <a:ea typeface="A-OTF UD新ゴNT Pro H" panose="020B0800000000000000" pitchFamily="34" charset="-128"/>
              </a:rPr>
              <a:t>富士フイルム</a:t>
            </a:r>
            <a:endParaRPr kumimoji="1" lang="en-US" altLang="ja-JP" sz="5000" dirty="0">
              <a:latin typeface="A-OTF UD新ゴNT Pro H" panose="020B0800000000000000" pitchFamily="34" charset="-128"/>
              <a:ea typeface="A-OTF UD新ゴNT Pro H" panose="020B0800000000000000" pitchFamily="34" charset="-128"/>
            </a:endParaRPr>
          </a:p>
          <a:p>
            <a:pPr algn="ctr"/>
            <a:r>
              <a:rPr kumimoji="1" lang="ja-JP" altLang="en-US" sz="5000" dirty="0">
                <a:latin typeface="A-OTF UD新ゴNT Pro H" panose="020B0800000000000000" pitchFamily="34" charset="-128"/>
                <a:ea typeface="A-OTF UD新ゴNT Pro H" panose="020B0800000000000000" pitchFamily="34" charset="-128"/>
              </a:rPr>
              <a:t>ビジネスイノベーション</a:t>
            </a:r>
            <a:endParaRPr kumimoji="1" lang="en-US" altLang="ja-JP" sz="5000" dirty="0">
              <a:latin typeface="A-OTF UD新ゴNT Pro H" panose="020B0800000000000000" pitchFamily="34" charset="-128"/>
              <a:ea typeface="A-OTF UD新ゴNT Pro H" panose="020B0800000000000000" pitchFamily="34" charset="-128"/>
            </a:endParaRPr>
          </a:p>
        </p:txBody>
      </p:sp>
      <p:sp>
        <p:nvSpPr>
          <p:cNvPr id="5" name="テキスト ボックス 4">
            <a:extLst>
              <a:ext uri="{FF2B5EF4-FFF2-40B4-BE49-F238E27FC236}">
                <a16:creationId xmlns:a16="http://schemas.microsoft.com/office/drawing/2014/main" id="{8AAE9AA5-E33E-4906-A76E-221C210842C3}"/>
              </a:ext>
            </a:extLst>
          </p:cNvPr>
          <p:cNvSpPr txBox="1"/>
          <p:nvPr/>
        </p:nvSpPr>
        <p:spPr>
          <a:xfrm>
            <a:off x="1131710" y="2366215"/>
            <a:ext cx="10653890" cy="2554545"/>
          </a:xfrm>
          <a:prstGeom prst="rect">
            <a:avLst/>
          </a:prstGeom>
          <a:noFill/>
        </p:spPr>
        <p:txBody>
          <a:bodyPr wrap="square">
            <a:spAutoFit/>
          </a:bodyPr>
          <a:lstStyle/>
          <a:p>
            <a:r>
              <a:rPr lang="en-US" altLang="ja-JP" sz="8000" dirty="0" err="1">
                <a:latin typeface="A-OTF UD新ゴ Pro B" panose="020B0700000000000000" pitchFamily="34" charset="-128"/>
                <a:ea typeface="A-OTF UD新ゴ Pro B" panose="020B0700000000000000" pitchFamily="34" charset="-128"/>
              </a:rPr>
              <a:t>DocuWorks</a:t>
            </a:r>
            <a:endParaRPr lang="en-US" altLang="ja-JP" sz="8000" dirty="0">
              <a:latin typeface="A-OTF UD新ゴ Pro B" panose="020B0700000000000000" pitchFamily="34" charset="-128"/>
              <a:ea typeface="A-OTF UD新ゴ Pro B" panose="020B0700000000000000" pitchFamily="34" charset="-128"/>
            </a:endParaRPr>
          </a:p>
          <a:p>
            <a:r>
              <a:rPr lang="en-US" altLang="ja-JP" sz="8000" dirty="0" err="1">
                <a:latin typeface="A-OTF UD新ゴ Pro B" panose="020B0700000000000000" pitchFamily="34" charset="-128"/>
                <a:ea typeface="A-OTF UD新ゴ Pro B" panose="020B0700000000000000" pitchFamily="34" charset="-128"/>
              </a:rPr>
              <a:t>DocuWorks</a:t>
            </a:r>
            <a:r>
              <a:rPr lang="en-US" altLang="ja-JP" sz="8000" dirty="0">
                <a:latin typeface="A-OTF UD新ゴ Pro B" panose="020B0700000000000000" pitchFamily="34" charset="-128"/>
                <a:ea typeface="A-OTF UD新ゴ Pro B" panose="020B0700000000000000" pitchFamily="34" charset="-128"/>
              </a:rPr>
              <a:t> </a:t>
            </a:r>
            <a:r>
              <a:rPr lang="ja-JP" altLang="en-US" sz="8000" dirty="0">
                <a:latin typeface="A-OTF UD新ゴ Pro B" panose="020B0700000000000000" pitchFamily="34" charset="-128"/>
                <a:ea typeface="A-OTF UD新ゴ Pro B" panose="020B0700000000000000" pitchFamily="34" charset="-128"/>
              </a:rPr>
              <a:t>トレイ</a:t>
            </a:r>
          </a:p>
        </p:txBody>
      </p:sp>
      <p:sp>
        <p:nvSpPr>
          <p:cNvPr id="7" name="テキスト ボックス 6">
            <a:extLst>
              <a:ext uri="{FF2B5EF4-FFF2-40B4-BE49-F238E27FC236}">
                <a16:creationId xmlns:a16="http://schemas.microsoft.com/office/drawing/2014/main" id="{3533F990-2983-46AB-8A60-727F8E6451BB}"/>
              </a:ext>
            </a:extLst>
          </p:cNvPr>
          <p:cNvSpPr txBox="1"/>
          <p:nvPr/>
        </p:nvSpPr>
        <p:spPr>
          <a:xfrm>
            <a:off x="-193183" y="5320056"/>
            <a:ext cx="12385183" cy="861774"/>
          </a:xfrm>
          <a:prstGeom prst="rect">
            <a:avLst/>
          </a:prstGeom>
          <a:noFill/>
        </p:spPr>
        <p:txBody>
          <a:bodyPr wrap="square" rtlCol="0">
            <a:spAutoFit/>
          </a:bodyPr>
          <a:lstStyle/>
          <a:p>
            <a:pPr algn="ctr"/>
            <a:r>
              <a:rPr kumimoji="1" lang="en-US" altLang="ja-JP" sz="5000" dirty="0">
                <a:latin typeface="A-OTF UD新ゴNT Pro H" panose="020B0800000000000000" pitchFamily="34" charset="-128"/>
                <a:ea typeface="A-OTF UD新ゴNT Pro H" panose="020B0800000000000000" pitchFamily="34" charset="-128"/>
              </a:rPr>
              <a:t>FAX</a:t>
            </a:r>
            <a:r>
              <a:rPr kumimoji="1" lang="ja-JP" altLang="en-US" sz="5000" dirty="0">
                <a:latin typeface="A-OTF UD新ゴNT Pro H" panose="020B0800000000000000" pitchFamily="34" charset="-128"/>
                <a:ea typeface="A-OTF UD新ゴNT Pro H" panose="020B0800000000000000" pitchFamily="34" charset="-128"/>
              </a:rPr>
              <a:t>と社内書類配布の電子化</a:t>
            </a:r>
            <a:endParaRPr kumimoji="1" lang="en-US" altLang="ja-JP" sz="5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0235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anSnap iX1300">
            <a:extLst>
              <a:ext uri="{FF2B5EF4-FFF2-40B4-BE49-F238E27FC236}">
                <a16:creationId xmlns:a16="http://schemas.microsoft.com/office/drawing/2014/main" id="{CD4A83D7-78B6-461A-A52A-CB5E598CF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011" y="1012708"/>
            <a:ext cx="10500078" cy="700005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2A44641-C22A-481A-A631-5B6CB0B6E74D}"/>
              </a:ext>
            </a:extLst>
          </p:cNvPr>
          <p:cNvSpPr txBox="1"/>
          <p:nvPr/>
        </p:nvSpPr>
        <p:spPr>
          <a:xfrm>
            <a:off x="417688" y="258901"/>
            <a:ext cx="10500078" cy="3170099"/>
          </a:xfrm>
          <a:prstGeom prst="rect">
            <a:avLst/>
          </a:prstGeom>
          <a:noFill/>
        </p:spPr>
        <p:txBody>
          <a:bodyPr wrap="square">
            <a:spAutoFit/>
          </a:bodyPr>
          <a:lstStyle/>
          <a:p>
            <a:r>
              <a:rPr lang="en-US" altLang="ja-JP" sz="10000" dirty="0">
                <a:latin typeface="A-OTF UD新ゴ Pro B" panose="020B0700000000000000" pitchFamily="34" charset="-128"/>
                <a:ea typeface="A-OTF UD新ゴ Pro B" panose="020B0700000000000000" pitchFamily="34" charset="-128"/>
              </a:rPr>
              <a:t>PFU </a:t>
            </a:r>
            <a:r>
              <a:rPr lang="en-US" altLang="ja-JP" sz="10000" dirty="0" err="1">
                <a:latin typeface="A-OTF UD新ゴ Pro B" panose="020B0700000000000000" pitchFamily="34" charset="-128"/>
                <a:ea typeface="A-OTF UD新ゴ Pro B" panose="020B0700000000000000" pitchFamily="34" charset="-128"/>
              </a:rPr>
              <a:t>ScanSnap</a:t>
            </a:r>
            <a:r>
              <a:rPr lang="en-US" altLang="ja-JP" sz="10000" dirty="0">
                <a:latin typeface="A-OTF UD新ゴ Pro B" panose="020B0700000000000000" pitchFamily="34" charset="-128"/>
                <a:ea typeface="A-OTF UD新ゴ Pro B" panose="020B0700000000000000" pitchFamily="34" charset="-128"/>
              </a:rPr>
              <a:t> iX1300</a:t>
            </a:r>
            <a:endParaRPr lang="ja-JP" altLang="en-US" sz="10000" dirty="0">
              <a:latin typeface="A-OTF UD新ゴ Pro B" panose="020B0700000000000000" pitchFamily="34" charset="-128"/>
              <a:ea typeface="A-OTF UD新ゴ Pro B" panose="020B0700000000000000" pitchFamily="34" charset="-128"/>
            </a:endParaRPr>
          </a:p>
        </p:txBody>
      </p:sp>
    </p:spTree>
    <p:extLst>
      <p:ext uri="{BB962C8B-B14F-4D97-AF65-F5344CB8AC3E}">
        <p14:creationId xmlns:p14="http://schemas.microsoft.com/office/powerpoint/2010/main" val="1494286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231140"/>
            <a:ext cx="12385183" cy="2246769"/>
          </a:xfrm>
          <a:prstGeom prst="rect">
            <a:avLst/>
          </a:prstGeom>
          <a:noFill/>
        </p:spPr>
        <p:txBody>
          <a:bodyPr wrap="square" rtlCol="0">
            <a:spAutoFit/>
          </a:bodyPr>
          <a:lstStyle/>
          <a:p>
            <a:pPr algn="ctr"/>
            <a:r>
              <a:rPr kumimoji="1" lang="ja-JP" altLang="en-US" sz="14000" dirty="0">
                <a:latin typeface="A-OTF UD新ゴNT Pro H" panose="020B0800000000000000" pitchFamily="34" charset="-128"/>
                <a:ea typeface="A-OTF UD新ゴNT Pro H" panose="020B0800000000000000" pitchFamily="34" charset="-128"/>
              </a:rPr>
              <a:t>紙</a:t>
            </a:r>
            <a:endParaRPr kumimoji="1" lang="en-US" altLang="ja-JP" sz="14000" dirty="0">
              <a:latin typeface="A-OTF UD新ゴNT Pro H" panose="020B0800000000000000" pitchFamily="34" charset="-128"/>
              <a:ea typeface="A-OTF UD新ゴNT Pro H" panose="020B0800000000000000" pitchFamily="34" charset="-128"/>
            </a:endParaRPr>
          </a:p>
        </p:txBody>
      </p:sp>
      <p:sp>
        <p:nvSpPr>
          <p:cNvPr id="3" name="テキスト ボックス 2">
            <a:extLst>
              <a:ext uri="{FF2B5EF4-FFF2-40B4-BE49-F238E27FC236}">
                <a16:creationId xmlns:a16="http://schemas.microsoft.com/office/drawing/2014/main" id="{BB2DAE86-1CFA-456E-9B0E-A9A9789129A8}"/>
              </a:ext>
            </a:extLst>
          </p:cNvPr>
          <p:cNvSpPr txBox="1"/>
          <p:nvPr/>
        </p:nvSpPr>
        <p:spPr>
          <a:xfrm>
            <a:off x="0" y="2375092"/>
            <a:ext cx="12385183" cy="4401205"/>
          </a:xfrm>
          <a:prstGeom prst="rect">
            <a:avLst/>
          </a:prstGeom>
          <a:noFill/>
        </p:spPr>
        <p:txBody>
          <a:bodyPr wrap="square" rtlCol="0">
            <a:spAutoFit/>
          </a:bodyPr>
          <a:lstStyle/>
          <a:p>
            <a:pPr algn="ctr"/>
            <a:r>
              <a:rPr kumimoji="1" lang="ja-JP" altLang="en-US" sz="14000" dirty="0">
                <a:latin typeface="A-OTF UD新ゴNT Pro H" panose="020B0800000000000000" pitchFamily="34" charset="-128"/>
                <a:ea typeface="A-OTF UD新ゴNT Pro H" panose="020B0800000000000000" pitchFamily="34" charset="-128"/>
              </a:rPr>
              <a:t>参加</a:t>
            </a:r>
            <a:r>
              <a:rPr kumimoji="1" lang="en-US" altLang="ja-JP" sz="14000" dirty="0">
                <a:latin typeface="A-OTF UD新ゴNT Pro H" panose="020B0800000000000000" pitchFamily="34" charset="-128"/>
                <a:ea typeface="A-OTF UD新ゴNT Pro H" panose="020B0800000000000000" pitchFamily="34" charset="-128"/>
              </a:rPr>
              <a:t>FAX</a:t>
            </a:r>
          </a:p>
          <a:p>
            <a:pPr algn="ctr"/>
            <a:r>
              <a:rPr kumimoji="1" lang="ja-JP" altLang="en-US" sz="14000" dirty="0">
                <a:latin typeface="A-OTF UD新ゴNT Pro H" panose="020B0800000000000000" pitchFamily="34" charset="-128"/>
                <a:ea typeface="A-OTF UD新ゴNT Pro H" panose="020B0800000000000000" pitchFamily="34" charset="-128"/>
              </a:rPr>
              <a:t>理事会資料</a:t>
            </a:r>
            <a:endParaRPr kumimoji="1" lang="en-US" altLang="ja-JP" sz="14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515925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920621"/>
            <a:ext cx="12385183" cy="5016758"/>
          </a:xfrm>
          <a:prstGeom prst="rect">
            <a:avLst/>
          </a:prstGeom>
          <a:noFill/>
        </p:spPr>
        <p:txBody>
          <a:bodyPr wrap="square" rtlCol="0">
            <a:spAutoFit/>
          </a:bodyPr>
          <a:lstStyle/>
          <a:p>
            <a:pPr algn="ctr"/>
            <a:r>
              <a:rPr kumimoji="1" lang="en-US" altLang="ja-JP" sz="16000" dirty="0">
                <a:latin typeface="A-OTF UD新ゴNT Pro H" panose="020B0800000000000000" pitchFamily="34" charset="-128"/>
                <a:ea typeface="A-OTF UD新ゴNT Pro H" panose="020B0800000000000000" pitchFamily="34" charset="-128"/>
              </a:rPr>
              <a:t>YEG</a:t>
            </a:r>
            <a:r>
              <a:rPr kumimoji="1" lang="ja-JP" altLang="en-US" sz="16000" dirty="0">
                <a:latin typeface="A-OTF UD新ゴNT Pro H" panose="020B0800000000000000" pitchFamily="34" charset="-128"/>
                <a:ea typeface="A-OTF UD新ゴNT Pro H" panose="020B0800000000000000" pitchFamily="34" charset="-128"/>
              </a:rPr>
              <a:t>活動で</a:t>
            </a:r>
            <a:endParaRPr kumimoji="1" lang="en-US" altLang="ja-JP" sz="16000" dirty="0">
              <a:latin typeface="A-OTF UD新ゴNT Pro H" panose="020B0800000000000000" pitchFamily="34" charset="-128"/>
              <a:ea typeface="A-OTF UD新ゴNT Pro H" panose="020B0800000000000000" pitchFamily="34" charset="-128"/>
            </a:endParaRPr>
          </a:p>
          <a:p>
            <a:pPr algn="ctr"/>
            <a:r>
              <a:rPr lang="en-US" altLang="ja-JP" sz="16000" dirty="0">
                <a:latin typeface="A-OTF UD新ゴNT Pro H" panose="020B0800000000000000" pitchFamily="34" charset="-128"/>
                <a:ea typeface="A-OTF UD新ゴNT Pro H" panose="020B0800000000000000" pitchFamily="34" charset="-128"/>
              </a:rPr>
              <a:t>DX</a:t>
            </a:r>
            <a:r>
              <a:rPr lang="ja-JP" altLang="en-US" sz="16000" dirty="0">
                <a:latin typeface="A-OTF UD新ゴNT Pro H" panose="020B0800000000000000" pitchFamily="34" charset="-128"/>
                <a:ea typeface="A-OTF UD新ゴNT Pro H" panose="020B0800000000000000" pitchFamily="34" charset="-128"/>
              </a:rPr>
              <a:t>練習</a:t>
            </a:r>
            <a:endParaRPr kumimoji="1" lang="en-US" altLang="ja-JP" sz="16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64921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BFA0DBE-7791-4CC5-97EE-CAFA7CCCE0D1}"/>
              </a:ext>
            </a:extLst>
          </p:cNvPr>
          <p:cNvSpPr txBox="1"/>
          <p:nvPr/>
        </p:nvSpPr>
        <p:spPr>
          <a:xfrm>
            <a:off x="0" y="612844"/>
            <a:ext cx="12385183" cy="5632311"/>
          </a:xfrm>
          <a:prstGeom prst="rect">
            <a:avLst/>
          </a:prstGeom>
          <a:noFill/>
        </p:spPr>
        <p:txBody>
          <a:bodyPr wrap="square" rtlCol="0">
            <a:spAutoFit/>
          </a:bodyPr>
          <a:lstStyle/>
          <a:p>
            <a:pPr algn="ctr"/>
            <a:r>
              <a:rPr kumimoji="1" lang="ja-JP" altLang="en-US" sz="12000" dirty="0">
                <a:latin typeface="A-OTF UD新ゴNT Pro H" panose="020B0800000000000000" pitchFamily="34" charset="-128"/>
                <a:ea typeface="A-OTF UD新ゴNT Pro H" panose="020B0800000000000000" pitchFamily="34" charset="-128"/>
              </a:rPr>
              <a:t>日本</a:t>
            </a:r>
            <a:r>
              <a:rPr kumimoji="1" lang="en-US" altLang="ja-JP" sz="12000" dirty="0">
                <a:latin typeface="A-OTF UD新ゴNT Pro H" panose="020B0800000000000000" pitchFamily="34" charset="-128"/>
                <a:ea typeface="A-OTF UD新ゴNT Pro H" panose="020B0800000000000000" pitchFamily="34" charset="-128"/>
              </a:rPr>
              <a:t>YEG</a:t>
            </a:r>
            <a:r>
              <a:rPr kumimoji="1" lang="ja-JP" altLang="en-US" sz="12000" dirty="0">
                <a:latin typeface="A-OTF UD新ゴNT Pro H" panose="020B0800000000000000" pitchFamily="34" charset="-128"/>
                <a:ea typeface="A-OTF UD新ゴNT Pro H" panose="020B0800000000000000" pitchFamily="34" charset="-128"/>
              </a:rPr>
              <a:t>に</a:t>
            </a:r>
            <a:endParaRPr kumimoji="1" lang="en-US" altLang="ja-JP" sz="12000" dirty="0">
              <a:latin typeface="A-OTF UD新ゴNT Pro H" panose="020B0800000000000000" pitchFamily="34" charset="-128"/>
              <a:ea typeface="A-OTF UD新ゴNT Pro H" panose="020B0800000000000000" pitchFamily="34" charset="-128"/>
            </a:endParaRPr>
          </a:p>
          <a:p>
            <a:pPr algn="ctr"/>
            <a:r>
              <a:rPr kumimoji="1" lang="ja-JP" altLang="en-US" sz="12000" dirty="0">
                <a:latin typeface="A-OTF UD新ゴNT Pro H" panose="020B0800000000000000" pitchFamily="34" charset="-128"/>
                <a:ea typeface="A-OTF UD新ゴNT Pro H" panose="020B0800000000000000" pitchFamily="34" charset="-128"/>
              </a:rPr>
              <a:t>かかせない</a:t>
            </a:r>
            <a:endParaRPr kumimoji="1" lang="en-US" altLang="ja-JP" sz="12000" dirty="0">
              <a:latin typeface="A-OTF UD新ゴNT Pro H" panose="020B0800000000000000" pitchFamily="34" charset="-128"/>
              <a:ea typeface="A-OTF UD新ゴNT Pro H" panose="020B0800000000000000" pitchFamily="34" charset="-128"/>
            </a:endParaRPr>
          </a:p>
          <a:p>
            <a:pPr algn="ctr"/>
            <a:r>
              <a:rPr kumimoji="1" lang="ja-JP" altLang="en-US" sz="12000" dirty="0">
                <a:latin typeface="A-OTF UD新ゴNT Pro H" panose="020B0800000000000000" pitchFamily="34" charset="-128"/>
                <a:ea typeface="A-OTF UD新ゴNT Pro H" panose="020B0800000000000000" pitchFamily="34" charset="-128"/>
              </a:rPr>
              <a:t>３つのツール</a:t>
            </a:r>
            <a:endParaRPr kumimoji="1" lang="en-US" altLang="ja-JP" sz="12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17260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074509"/>
            <a:ext cx="12385183" cy="4708981"/>
          </a:xfrm>
          <a:prstGeom prst="rect">
            <a:avLst/>
          </a:prstGeom>
          <a:noFill/>
        </p:spPr>
        <p:txBody>
          <a:bodyPr wrap="square" rtlCol="0">
            <a:spAutoFit/>
          </a:bodyPr>
          <a:lstStyle/>
          <a:p>
            <a:pPr algn="ctr"/>
            <a:r>
              <a:rPr kumimoji="1" lang="en-US" altLang="ja-JP" sz="10000" dirty="0">
                <a:latin typeface="A-OTF UD新ゴNT Pro H" panose="020B0800000000000000" pitchFamily="34" charset="-128"/>
                <a:ea typeface="A-OTF UD新ゴNT Pro H" panose="020B0800000000000000" pitchFamily="34" charset="-128"/>
              </a:rPr>
              <a:t>AT</a:t>
            </a:r>
          </a:p>
          <a:p>
            <a:pPr algn="ctr"/>
            <a:r>
              <a:rPr lang="ja-JP" altLang="en-US" sz="10000" dirty="0">
                <a:latin typeface="A-OTF UD新ゴNT Pro H" panose="020B0800000000000000" pitchFamily="34" charset="-128"/>
                <a:ea typeface="A-OTF UD新ゴNT Pro H" panose="020B0800000000000000" pitchFamily="34" charset="-128"/>
              </a:rPr>
              <a:t>大会登録システム</a:t>
            </a:r>
            <a:endParaRPr lang="en-US" altLang="ja-JP" sz="10000" dirty="0">
              <a:latin typeface="A-OTF UD新ゴNT Pro H" panose="020B0800000000000000" pitchFamily="34" charset="-128"/>
              <a:ea typeface="A-OTF UD新ゴNT Pro H" panose="020B0800000000000000" pitchFamily="34" charset="-128"/>
            </a:endParaRPr>
          </a:p>
          <a:p>
            <a:pPr algn="ctr"/>
            <a:r>
              <a:rPr kumimoji="1" lang="en-US" altLang="ja-JP" sz="10000" dirty="0">
                <a:latin typeface="A-OTF UD新ゴNT Pro H" panose="020B0800000000000000" pitchFamily="34" charset="-128"/>
                <a:ea typeface="A-OTF UD新ゴNT Pro H" panose="020B0800000000000000" pitchFamily="34" charset="-128"/>
              </a:rPr>
              <a:t>ZOOM</a:t>
            </a:r>
          </a:p>
        </p:txBody>
      </p:sp>
    </p:spTree>
    <p:extLst>
      <p:ext uri="{BB962C8B-B14F-4D97-AF65-F5344CB8AC3E}">
        <p14:creationId xmlns:p14="http://schemas.microsoft.com/office/powerpoint/2010/main" val="336099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3666" t="-334" r="2261" b="17872"/>
          <a:stretch/>
        </p:blipFill>
        <p:spPr>
          <a:xfrm>
            <a:off x="-77273" y="-209551"/>
            <a:ext cx="12376597" cy="7219951"/>
          </a:xfrm>
          <a:prstGeom prst="rect">
            <a:avLst/>
          </a:prstGeom>
        </p:spPr>
      </p:pic>
      <p:sp>
        <p:nvSpPr>
          <p:cNvPr id="4" name="テキスト ボックス 3"/>
          <p:cNvSpPr txBox="1"/>
          <p:nvPr/>
        </p:nvSpPr>
        <p:spPr>
          <a:xfrm>
            <a:off x="4984097" y="782018"/>
            <a:ext cx="7050136" cy="2554545"/>
          </a:xfrm>
          <a:prstGeom prst="rect">
            <a:avLst/>
          </a:prstGeom>
          <a:noFill/>
        </p:spPr>
        <p:txBody>
          <a:bodyPr wrap="square" rtlCol="0">
            <a:spAutoFit/>
          </a:bodyPr>
          <a:lstStyle/>
          <a:p>
            <a:pPr algn="ctr"/>
            <a:r>
              <a:rPr kumimoji="1" lang="ja-JP" altLang="en-US" sz="8000" dirty="0">
                <a:solidFill>
                  <a:srgbClr val="FF0000"/>
                </a:solidFill>
                <a:latin typeface="A-OTF UD新ゴNT Pro H" panose="020B0800000000000000" pitchFamily="34" charset="-128"/>
                <a:ea typeface="A-OTF UD新ゴNT Pro H" panose="020B0800000000000000" pitchFamily="34" charset="-128"/>
              </a:rPr>
              <a:t>ＹＥＧ活動</a:t>
            </a:r>
            <a:endParaRPr kumimoji="1" lang="en-US" altLang="ja-JP" sz="8000" dirty="0">
              <a:solidFill>
                <a:srgbClr val="FF0000"/>
              </a:solidFill>
              <a:latin typeface="A-OTF UD新ゴNT Pro H" panose="020B0800000000000000" pitchFamily="34" charset="-128"/>
              <a:ea typeface="A-OTF UD新ゴNT Pro H" panose="020B0800000000000000" pitchFamily="34" charset="-128"/>
            </a:endParaRPr>
          </a:p>
          <a:p>
            <a:pPr algn="ctr"/>
            <a:r>
              <a:rPr kumimoji="1" lang="ja-JP" altLang="en-US" sz="8000" dirty="0">
                <a:solidFill>
                  <a:srgbClr val="FF0000"/>
                </a:solidFill>
                <a:latin typeface="A-OTF UD新ゴNT Pro H" panose="020B0800000000000000" pitchFamily="34" charset="-128"/>
                <a:ea typeface="A-OTF UD新ゴNT Pro H" panose="020B0800000000000000" pitchFamily="34" charset="-128"/>
              </a:rPr>
              <a:t>時間の</a:t>
            </a:r>
            <a:endParaRPr kumimoji="1" lang="en-US" altLang="ja-JP" sz="8000" dirty="0">
              <a:solidFill>
                <a:srgbClr val="FF0000"/>
              </a:solidFill>
              <a:latin typeface="A-OTF UD新ゴNT Pro H" panose="020B0800000000000000" pitchFamily="34" charset="-128"/>
              <a:ea typeface="A-OTF UD新ゴNT Pro H" panose="020B0800000000000000" pitchFamily="34" charset="-128"/>
            </a:endParaRPr>
          </a:p>
        </p:txBody>
      </p:sp>
      <p:sp>
        <p:nvSpPr>
          <p:cNvPr id="5" name="テキスト ボックス 4"/>
          <p:cNvSpPr txBox="1"/>
          <p:nvPr/>
        </p:nvSpPr>
        <p:spPr>
          <a:xfrm>
            <a:off x="5452181" y="3389425"/>
            <a:ext cx="6100944" cy="3477875"/>
          </a:xfrm>
          <a:prstGeom prst="rect">
            <a:avLst/>
          </a:prstGeom>
          <a:noFill/>
        </p:spPr>
        <p:txBody>
          <a:bodyPr wrap="square" rtlCol="0">
            <a:spAutoFit/>
          </a:bodyPr>
          <a:lstStyle/>
          <a:p>
            <a:pPr algn="ctr"/>
            <a:r>
              <a:rPr kumimoji="1" lang="ja-JP" altLang="en-US" sz="22000" dirty="0">
                <a:solidFill>
                  <a:srgbClr val="FF0000"/>
                </a:solidFill>
                <a:effectLst>
                  <a:glow rad="127000">
                    <a:srgbClr val="FFFF00">
                      <a:alpha val="23000"/>
                    </a:srgbClr>
                  </a:glow>
                </a:effectLst>
                <a:latin typeface="A-OTF UD新ゴNT Pro H" panose="020B0800000000000000" pitchFamily="34" charset="-128"/>
                <a:ea typeface="A-OTF UD新ゴNT Pro H" panose="020B0800000000000000" pitchFamily="34" charset="-128"/>
              </a:rPr>
              <a:t>短縮</a:t>
            </a:r>
            <a:endParaRPr kumimoji="1" lang="en-US" altLang="ja-JP" sz="22000" dirty="0">
              <a:solidFill>
                <a:srgbClr val="FF0000"/>
              </a:solidFill>
              <a:effectLst>
                <a:glow rad="127000">
                  <a:srgbClr val="FFFF00">
                    <a:alpha val="23000"/>
                  </a:srgbClr>
                </a:glow>
              </a:effectLst>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66423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60" t="30" r="1614" b="15971"/>
          <a:stretch/>
        </p:blipFill>
        <p:spPr>
          <a:xfrm>
            <a:off x="-152401" y="-152401"/>
            <a:ext cx="12515851" cy="7143751"/>
          </a:xfrm>
          <a:prstGeom prst="rect">
            <a:avLst/>
          </a:prstGeom>
        </p:spPr>
      </p:pic>
      <p:sp>
        <p:nvSpPr>
          <p:cNvPr id="4" name="テキスト ボックス 3"/>
          <p:cNvSpPr txBox="1"/>
          <p:nvPr/>
        </p:nvSpPr>
        <p:spPr>
          <a:xfrm>
            <a:off x="2512146" y="1634186"/>
            <a:ext cx="7050136" cy="1323439"/>
          </a:xfrm>
          <a:prstGeom prst="rect">
            <a:avLst/>
          </a:prstGeom>
          <a:noFill/>
        </p:spPr>
        <p:txBody>
          <a:bodyPr wrap="square" rtlCol="0">
            <a:spAutoFit/>
          </a:bodyPr>
          <a:lstStyle/>
          <a:p>
            <a:pPr algn="ctr"/>
            <a:r>
              <a:rPr kumimoji="1" lang="ja-JP" altLang="en-US" sz="8000" dirty="0">
                <a:ln>
                  <a:solidFill>
                    <a:schemeClr val="bg1"/>
                  </a:solidFill>
                </a:ln>
                <a:solidFill>
                  <a:srgbClr val="002060"/>
                </a:solidFill>
                <a:effectLst>
                  <a:glow rad="101600">
                    <a:schemeClr val="accent5">
                      <a:satMod val="175000"/>
                      <a:alpha val="40000"/>
                    </a:schemeClr>
                  </a:glow>
                </a:effectLst>
                <a:latin typeface="A-OTF UD新ゴNT Pro H" panose="020B0800000000000000" pitchFamily="34" charset="-128"/>
                <a:ea typeface="A-OTF UD新ゴNT Pro H" panose="020B0800000000000000" pitchFamily="34" charset="-128"/>
              </a:rPr>
              <a:t>ＹＥＧ活動の</a:t>
            </a:r>
            <a:endParaRPr kumimoji="1" lang="en-US" altLang="ja-JP" sz="8000" dirty="0">
              <a:ln>
                <a:solidFill>
                  <a:schemeClr val="bg1"/>
                </a:solidFill>
              </a:ln>
              <a:solidFill>
                <a:srgbClr val="002060"/>
              </a:solidFill>
              <a:effectLst>
                <a:glow rad="101600">
                  <a:schemeClr val="accent5">
                    <a:satMod val="175000"/>
                    <a:alpha val="40000"/>
                  </a:schemeClr>
                </a:glow>
              </a:effectLst>
              <a:latin typeface="A-OTF UD新ゴNT Pro H" panose="020B0800000000000000" pitchFamily="34" charset="-128"/>
              <a:ea typeface="A-OTF UD新ゴNT Pro H" panose="020B0800000000000000" pitchFamily="34" charset="-128"/>
            </a:endParaRPr>
          </a:p>
        </p:txBody>
      </p:sp>
      <p:sp>
        <p:nvSpPr>
          <p:cNvPr id="5" name="テキスト ボックス 4"/>
          <p:cNvSpPr txBox="1"/>
          <p:nvPr/>
        </p:nvSpPr>
        <p:spPr>
          <a:xfrm>
            <a:off x="-1562100" y="2957625"/>
            <a:ext cx="15373349" cy="3477875"/>
          </a:xfrm>
          <a:prstGeom prst="rect">
            <a:avLst/>
          </a:prstGeom>
          <a:noFill/>
        </p:spPr>
        <p:txBody>
          <a:bodyPr wrap="square" rtlCol="0">
            <a:spAutoFit/>
          </a:bodyPr>
          <a:lstStyle/>
          <a:p>
            <a:pPr algn="ctr"/>
            <a:r>
              <a:rPr lang="ja-JP" altLang="en-US" sz="22000" dirty="0">
                <a:ln>
                  <a:solidFill>
                    <a:schemeClr val="bg1"/>
                  </a:solidFill>
                </a:ln>
                <a:solidFill>
                  <a:srgbClr val="002060"/>
                </a:solidFill>
                <a:effectLst>
                  <a:glow rad="101600">
                    <a:schemeClr val="accent5">
                      <a:satMod val="175000"/>
                      <a:alpha val="40000"/>
                    </a:schemeClr>
                  </a:glow>
                </a:effectLst>
                <a:latin typeface="A-OTF UD新ゴNT Pro H" panose="020B0800000000000000" pitchFamily="34" charset="-128"/>
                <a:ea typeface="A-OTF UD新ゴNT Pro H" panose="020B0800000000000000" pitchFamily="34" charset="-128"/>
              </a:rPr>
              <a:t>知識共有</a:t>
            </a:r>
            <a:endParaRPr kumimoji="1" lang="en-US" altLang="ja-JP" sz="22000" dirty="0">
              <a:ln>
                <a:solidFill>
                  <a:schemeClr val="bg1"/>
                </a:solidFill>
              </a:ln>
              <a:solidFill>
                <a:srgbClr val="002060"/>
              </a:solidFill>
              <a:effectLst>
                <a:glow rad="101600">
                  <a:schemeClr val="accent5">
                    <a:satMod val="175000"/>
                    <a:alpha val="40000"/>
                  </a:schemeClr>
                </a:glow>
              </a:effectLst>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13038524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14" t="8413" r="-464" b="1437"/>
          <a:stretch/>
        </p:blipFill>
        <p:spPr>
          <a:xfrm>
            <a:off x="-133350" y="-228600"/>
            <a:ext cx="12496800" cy="7181850"/>
          </a:xfrm>
          <a:prstGeom prst="rect">
            <a:avLst/>
          </a:prstGeom>
        </p:spPr>
      </p:pic>
      <p:sp>
        <p:nvSpPr>
          <p:cNvPr id="4" name="テキスト ボックス 3"/>
          <p:cNvSpPr txBox="1"/>
          <p:nvPr/>
        </p:nvSpPr>
        <p:spPr>
          <a:xfrm>
            <a:off x="1429857" y="550913"/>
            <a:ext cx="10377268" cy="2554545"/>
          </a:xfrm>
          <a:prstGeom prst="rect">
            <a:avLst/>
          </a:prstGeom>
          <a:noFill/>
        </p:spPr>
        <p:txBody>
          <a:bodyPr wrap="square" rtlCol="0">
            <a:spAutoFit/>
          </a:bodyPr>
          <a:lstStyle/>
          <a:p>
            <a:pPr algn="r"/>
            <a:r>
              <a:rPr kumimoji="1" lang="ja-JP" altLang="en-US" sz="8000" dirty="0">
                <a:solidFill>
                  <a:schemeClr val="accent6">
                    <a:lumMod val="50000"/>
                  </a:schemeClr>
                </a:solidFill>
                <a:latin typeface="A-OTF UD新ゴNT Pro H" panose="020B0800000000000000" pitchFamily="34" charset="-128"/>
                <a:ea typeface="A-OTF UD新ゴNT Pro H" panose="020B0800000000000000" pitchFamily="34" charset="-128"/>
              </a:rPr>
              <a:t>資料配布や</a:t>
            </a:r>
            <a:r>
              <a:rPr lang="ja-JP" altLang="en-US" sz="8000" dirty="0">
                <a:solidFill>
                  <a:schemeClr val="accent6">
                    <a:lumMod val="50000"/>
                  </a:schemeClr>
                </a:solidFill>
                <a:latin typeface="A-OTF UD新ゴNT Pro H" panose="020B0800000000000000" pitchFamily="34" charset="-128"/>
                <a:ea typeface="A-OTF UD新ゴNT Pro H" panose="020B0800000000000000" pitchFamily="34" charset="-128"/>
              </a:rPr>
              <a:t>事前協議</a:t>
            </a:r>
            <a:endParaRPr lang="en-US" altLang="ja-JP" sz="8000" dirty="0">
              <a:solidFill>
                <a:schemeClr val="accent6">
                  <a:lumMod val="50000"/>
                </a:schemeClr>
              </a:solidFill>
              <a:latin typeface="A-OTF UD新ゴNT Pro H" panose="020B0800000000000000" pitchFamily="34" charset="-128"/>
              <a:ea typeface="A-OTF UD新ゴNT Pro H" panose="020B0800000000000000" pitchFamily="34" charset="-128"/>
            </a:endParaRPr>
          </a:p>
          <a:p>
            <a:pPr algn="r"/>
            <a:r>
              <a:rPr kumimoji="1" lang="ja-JP" altLang="en-US" sz="8000" dirty="0">
                <a:solidFill>
                  <a:schemeClr val="accent6">
                    <a:lumMod val="50000"/>
                  </a:schemeClr>
                </a:solidFill>
                <a:latin typeface="A-OTF UD新ゴNT Pro H" panose="020B0800000000000000" pitchFamily="34" charset="-128"/>
                <a:ea typeface="A-OTF UD新ゴNT Pro H" panose="020B0800000000000000" pitchFamily="34" charset="-128"/>
              </a:rPr>
              <a:t>ＷＥＢ総会など</a:t>
            </a:r>
            <a:endParaRPr kumimoji="1" lang="en-US" altLang="ja-JP" sz="8000" dirty="0">
              <a:solidFill>
                <a:schemeClr val="accent6">
                  <a:lumMod val="50000"/>
                </a:schemeClr>
              </a:solidFill>
              <a:latin typeface="A-OTF UD新ゴNT Pro H" panose="020B0800000000000000" pitchFamily="34" charset="-128"/>
              <a:ea typeface="A-OTF UD新ゴNT Pro H" panose="020B0800000000000000" pitchFamily="34" charset="-128"/>
            </a:endParaRPr>
          </a:p>
        </p:txBody>
      </p:sp>
      <p:sp>
        <p:nvSpPr>
          <p:cNvPr id="5" name="テキスト ボックス 4"/>
          <p:cNvSpPr txBox="1"/>
          <p:nvPr/>
        </p:nvSpPr>
        <p:spPr>
          <a:xfrm>
            <a:off x="103000" y="3094375"/>
            <a:ext cx="12089000" cy="3477875"/>
          </a:xfrm>
          <a:prstGeom prst="rect">
            <a:avLst/>
          </a:prstGeom>
          <a:noFill/>
        </p:spPr>
        <p:txBody>
          <a:bodyPr wrap="square" rtlCol="0">
            <a:spAutoFit/>
          </a:bodyPr>
          <a:lstStyle/>
          <a:p>
            <a:pPr algn="ctr"/>
            <a:r>
              <a:rPr kumimoji="1" lang="ja-JP" altLang="en-US" sz="22000" dirty="0">
                <a:solidFill>
                  <a:schemeClr val="accent6">
                    <a:lumMod val="50000"/>
                  </a:schemeClr>
                </a:solidFill>
                <a:effectLst>
                  <a:glow rad="127000">
                    <a:srgbClr val="FFFF00">
                      <a:alpha val="23000"/>
                    </a:srgbClr>
                  </a:glow>
                </a:effectLst>
                <a:latin typeface="A-OTF UD新ゴNT Pro H" panose="020B0800000000000000" pitchFamily="34" charset="-128"/>
                <a:ea typeface="A-OTF UD新ゴNT Pro H" panose="020B0800000000000000" pitchFamily="34" charset="-128"/>
              </a:rPr>
              <a:t>労力削減</a:t>
            </a:r>
            <a:endParaRPr kumimoji="1" lang="en-US" altLang="ja-JP" sz="22000" dirty="0">
              <a:solidFill>
                <a:schemeClr val="accent6">
                  <a:lumMod val="50000"/>
                </a:schemeClr>
              </a:solidFill>
              <a:effectLst>
                <a:glow rad="127000">
                  <a:srgbClr val="FFFF00">
                    <a:alpha val="23000"/>
                  </a:srgbClr>
                </a:glow>
              </a:effectLst>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8918938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7698" y="818166"/>
            <a:ext cx="12385183" cy="5016758"/>
          </a:xfrm>
          <a:prstGeom prst="rect">
            <a:avLst/>
          </a:prstGeom>
          <a:noFill/>
        </p:spPr>
        <p:txBody>
          <a:bodyPr wrap="square" rtlCol="0">
            <a:spAutoFit/>
          </a:bodyPr>
          <a:lstStyle/>
          <a:p>
            <a:pPr algn="ctr"/>
            <a:r>
              <a:rPr kumimoji="1" lang="ja-JP" altLang="en-US" sz="16000" dirty="0">
                <a:latin typeface="A-OTF UD新ゴNT Pro H" panose="020B0800000000000000" pitchFamily="34" charset="-128"/>
                <a:ea typeface="A-OTF UD新ゴNT Pro H" panose="020B0800000000000000" pitchFamily="34" charset="-128"/>
              </a:rPr>
              <a:t>ＳＮＳじゃ</a:t>
            </a:r>
            <a:endParaRPr kumimoji="1" lang="en-US" altLang="ja-JP" sz="16000" dirty="0">
              <a:latin typeface="A-OTF UD新ゴNT Pro H" panose="020B0800000000000000" pitchFamily="34" charset="-128"/>
              <a:ea typeface="A-OTF UD新ゴNT Pro H" panose="020B0800000000000000" pitchFamily="34" charset="-128"/>
            </a:endParaRPr>
          </a:p>
          <a:p>
            <a:pPr algn="ctr"/>
            <a:r>
              <a:rPr lang="ja-JP" altLang="en-US" sz="16000" dirty="0">
                <a:latin typeface="A-OTF UD新ゴNT Pro H" panose="020B0800000000000000" pitchFamily="34" charset="-128"/>
                <a:ea typeface="A-OTF UD新ゴNT Pro H" panose="020B0800000000000000" pitchFamily="34" charset="-128"/>
              </a:rPr>
              <a:t>だめなの？</a:t>
            </a:r>
            <a:endParaRPr kumimoji="1" lang="en-US" altLang="ja-JP" sz="16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7676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tolia_71960158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881382"/>
            <a:ext cx="12945146" cy="862684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63113" y="1258433"/>
            <a:ext cx="12385183" cy="4093428"/>
          </a:xfrm>
          <a:prstGeom prst="rect">
            <a:avLst/>
          </a:prstGeom>
          <a:noFill/>
        </p:spPr>
        <p:txBody>
          <a:bodyPr wrap="square" rtlCol="0">
            <a:spAutoFit/>
          </a:bodyPr>
          <a:lstStyle/>
          <a:p>
            <a:pPr algn="ctr"/>
            <a:r>
              <a:rPr kumimoji="1" lang="en-US" altLang="ja-JP" sz="13000" dirty="0">
                <a:ln w="0">
                  <a:solidFill>
                    <a:schemeClr val="bg1"/>
                  </a:solidFill>
                </a:ln>
                <a:solidFill>
                  <a:srgbClr val="002060"/>
                </a:solidFill>
                <a:effectLst>
                  <a:glow rad="139700">
                    <a:schemeClr val="accent5">
                      <a:satMod val="175000"/>
                      <a:alpha val="40000"/>
                    </a:schemeClr>
                  </a:glow>
                  <a:outerShdw blurRad="38100" dist="19050" dir="2700000" algn="tl" rotWithShape="0">
                    <a:schemeClr val="dk1">
                      <a:alpha val="40000"/>
                    </a:schemeClr>
                  </a:outerShdw>
                </a:effectLst>
                <a:latin typeface="A-OTF UD新ゴNT Pro H" panose="020B0800000000000000" pitchFamily="34" charset="-128"/>
                <a:ea typeface="A-OTF UD新ゴNT Pro H" panose="020B0800000000000000" pitchFamily="34" charset="-128"/>
              </a:rPr>
              <a:t>DX</a:t>
            </a:r>
          </a:p>
          <a:p>
            <a:pPr algn="ctr"/>
            <a:r>
              <a:rPr lang="ja-JP" altLang="en-US" sz="13000" dirty="0">
                <a:ln w="0">
                  <a:solidFill>
                    <a:schemeClr val="bg1"/>
                  </a:solidFill>
                </a:ln>
                <a:solidFill>
                  <a:srgbClr val="002060"/>
                </a:solidFill>
                <a:effectLst>
                  <a:glow rad="139700">
                    <a:schemeClr val="accent5">
                      <a:satMod val="175000"/>
                      <a:alpha val="40000"/>
                    </a:schemeClr>
                  </a:glow>
                  <a:outerShdw blurRad="38100" dist="19050" dir="2700000" algn="tl" rotWithShape="0">
                    <a:schemeClr val="dk1">
                      <a:alpha val="40000"/>
                    </a:schemeClr>
                  </a:outerShdw>
                </a:effectLst>
                <a:latin typeface="A-OTF UD新ゴNT Pro H" panose="020B0800000000000000" pitchFamily="34" charset="-128"/>
                <a:ea typeface="A-OTF UD新ゴNT Pro H" panose="020B0800000000000000" pitchFamily="34" charset="-128"/>
              </a:rPr>
              <a:t>よく分からん！</a:t>
            </a:r>
            <a:endParaRPr lang="en-US" altLang="ja-JP" sz="13000" dirty="0">
              <a:ln w="0">
                <a:solidFill>
                  <a:schemeClr val="bg1"/>
                </a:solidFill>
              </a:ln>
              <a:solidFill>
                <a:srgbClr val="002060"/>
              </a:solidFill>
              <a:effectLst>
                <a:glow rad="139700">
                  <a:schemeClr val="accent5">
                    <a:satMod val="175000"/>
                    <a:alpha val="40000"/>
                  </a:schemeClr>
                </a:glow>
                <a:outerShdw blurRad="38100" dist="19050" dir="2700000" algn="tl" rotWithShape="0">
                  <a:schemeClr val="dk1">
                    <a:alpha val="40000"/>
                  </a:schemeClr>
                </a:outerShdw>
              </a:effectLst>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910978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3183" y="2151727"/>
            <a:ext cx="12385183" cy="2554545"/>
          </a:xfrm>
          <a:prstGeom prst="rect">
            <a:avLst/>
          </a:prstGeom>
          <a:noFill/>
        </p:spPr>
        <p:txBody>
          <a:bodyPr wrap="square" rtlCol="0">
            <a:spAutoFit/>
          </a:bodyPr>
          <a:lstStyle/>
          <a:p>
            <a:pPr algn="ctr"/>
            <a:r>
              <a:rPr kumimoji="1" lang="en-US" altLang="ja-JP" sz="16000" dirty="0">
                <a:latin typeface="A-OTF UD新ゴNT Pro H" panose="020B0800000000000000" pitchFamily="34" charset="-128"/>
                <a:ea typeface="A-OTF UD新ゴNT Pro H" panose="020B0800000000000000" pitchFamily="34" charset="-128"/>
              </a:rPr>
              <a:t>TPO</a:t>
            </a:r>
          </a:p>
        </p:txBody>
      </p:sp>
    </p:spTree>
    <p:extLst>
      <p:ext uri="{BB962C8B-B14F-4D97-AF65-F5344CB8AC3E}">
        <p14:creationId xmlns:p14="http://schemas.microsoft.com/office/powerpoint/2010/main" val="354871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074509"/>
            <a:ext cx="12385183" cy="4708981"/>
          </a:xfrm>
          <a:prstGeom prst="rect">
            <a:avLst/>
          </a:prstGeom>
          <a:noFill/>
        </p:spPr>
        <p:txBody>
          <a:bodyPr wrap="square" rtlCol="0">
            <a:spAutoFit/>
          </a:bodyPr>
          <a:lstStyle/>
          <a:p>
            <a:pPr algn="ctr"/>
            <a:r>
              <a:rPr kumimoji="1" lang="en-US" altLang="ja-JP" sz="10000" dirty="0">
                <a:solidFill>
                  <a:srgbClr val="FF0000"/>
                </a:solidFill>
                <a:latin typeface="A-OTF UD新ゴNT Pro H" panose="020B0800000000000000" pitchFamily="34" charset="-128"/>
                <a:ea typeface="A-OTF UD新ゴNT Pro H" panose="020B0800000000000000" pitchFamily="34" charset="-128"/>
              </a:rPr>
              <a:t>AT</a:t>
            </a:r>
          </a:p>
          <a:p>
            <a:pPr algn="ctr"/>
            <a:r>
              <a:rPr lang="ja-JP" altLang="en-US" sz="10000" dirty="0">
                <a:latin typeface="A-OTF UD新ゴNT Pro H" panose="020B0800000000000000" pitchFamily="34" charset="-128"/>
                <a:ea typeface="A-OTF UD新ゴNT Pro H" panose="020B0800000000000000" pitchFamily="34" charset="-128"/>
              </a:rPr>
              <a:t>大会登録システム</a:t>
            </a:r>
            <a:endParaRPr lang="en-US" altLang="ja-JP" sz="10000" dirty="0">
              <a:latin typeface="A-OTF UD新ゴNT Pro H" panose="020B0800000000000000" pitchFamily="34" charset="-128"/>
              <a:ea typeface="A-OTF UD新ゴNT Pro H" panose="020B0800000000000000" pitchFamily="34" charset="-128"/>
            </a:endParaRPr>
          </a:p>
          <a:p>
            <a:pPr algn="ctr"/>
            <a:r>
              <a:rPr kumimoji="1" lang="en-US" altLang="ja-JP" sz="10000" dirty="0">
                <a:latin typeface="A-OTF UD新ゴNT Pro H" panose="020B0800000000000000" pitchFamily="34" charset="-128"/>
                <a:ea typeface="A-OTF UD新ゴNT Pro H" panose="020B0800000000000000" pitchFamily="34" charset="-128"/>
              </a:rPr>
              <a:t>ZOOM</a:t>
            </a:r>
          </a:p>
        </p:txBody>
      </p:sp>
    </p:spTree>
    <p:extLst>
      <p:ext uri="{BB962C8B-B14F-4D97-AF65-F5344CB8AC3E}">
        <p14:creationId xmlns:p14="http://schemas.microsoft.com/office/powerpoint/2010/main" val="298365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3183" y="1969633"/>
            <a:ext cx="12385183" cy="2246769"/>
          </a:xfrm>
          <a:prstGeom prst="rect">
            <a:avLst/>
          </a:prstGeom>
          <a:noFill/>
        </p:spPr>
        <p:txBody>
          <a:bodyPr wrap="square" rtlCol="0">
            <a:spAutoFit/>
          </a:bodyPr>
          <a:lstStyle/>
          <a:p>
            <a:pPr algn="ctr"/>
            <a:r>
              <a:rPr kumimoji="1" lang="en-US" altLang="ja-JP" sz="14000" dirty="0">
                <a:latin typeface="A-OTF UD新ゴNT Pro H" panose="020B0800000000000000" pitchFamily="34" charset="-128"/>
                <a:ea typeface="A-OTF UD新ゴNT Pro H" panose="020B0800000000000000" pitchFamily="34" charset="-128"/>
              </a:rPr>
              <a:t>AT</a:t>
            </a:r>
            <a:r>
              <a:rPr lang="ja-JP" altLang="en-US" sz="14000" dirty="0">
                <a:latin typeface="A-OTF UD新ゴNT Pro H" panose="020B0800000000000000" pitchFamily="34" charset="-128"/>
                <a:ea typeface="A-OTF UD新ゴNT Pro H" panose="020B0800000000000000" pitchFamily="34" charset="-128"/>
              </a:rPr>
              <a:t>スゴ</a:t>
            </a:r>
            <a:r>
              <a:rPr kumimoji="1" lang="ja-JP" altLang="en-US" sz="14000" dirty="0">
                <a:latin typeface="A-OTF UD新ゴNT Pro H" panose="020B0800000000000000" pitchFamily="34" charset="-128"/>
                <a:ea typeface="A-OTF UD新ゴNT Pro H" panose="020B0800000000000000" pitchFamily="34" charset="-128"/>
              </a:rPr>
              <a:t>技集</a:t>
            </a:r>
            <a:endParaRPr kumimoji="1" lang="en-US" altLang="ja-JP" sz="14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2323769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7698" y="818166"/>
            <a:ext cx="12385183" cy="4401205"/>
          </a:xfrm>
          <a:prstGeom prst="rect">
            <a:avLst/>
          </a:prstGeom>
          <a:noFill/>
        </p:spPr>
        <p:txBody>
          <a:bodyPr wrap="square" rtlCol="0">
            <a:spAutoFit/>
          </a:bodyPr>
          <a:lstStyle/>
          <a:p>
            <a:pPr algn="ctr"/>
            <a:r>
              <a:rPr kumimoji="1" lang="ja-JP" altLang="en-US" sz="14000" dirty="0">
                <a:latin typeface="A-OTF UD新ゴNT Pro H" panose="020B0800000000000000" pitchFamily="34" charset="-128"/>
                <a:ea typeface="A-OTF UD新ゴNT Pro H" panose="020B0800000000000000" pitchFamily="34" charset="-128"/>
              </a:rPr>
              <a:t>最初は</a:t>
            </a:r>
            <a:endParaRPr kumimoji="1" lang="en-US" altLang="ja-JP" sz="14000" dirty="0">
              <a:latin typeface="A-OTF UD新ゴNT Pro H" panose="020B0800000000000000" pitchFamily="34" charset="-128"/>
              <a:ea typeface="A-OTF UD新ゴNT Pro H" panose="020B0800000000000000" pitchFamily="34" charset="-128"/>
            </a:endParaRPr>
          </a:p>
          <a:p>
            <a:pPr algn="ctr"/>
            <a:r>
              <a:rPr lang="ja-JP" altLang="en-US" sz="14000" dirty="0">
                <a:latin typeface="A-OTF UD新ゴNT Pro H" panose="020B0800000000000000" pitchFamily="34" charset="-128"/>
                <a:ea typeface="A-OTF UD新ゴNT Pro H" panose="020B0800000000000000" pitchFamily="34" charset="-128"/>
              </a:rPr>
              <a:t>スケジュール</a:t>
            </a:r>
            <a:endParaRPr kumimoji="1" lang="en-US" altLang="ja-JP" sz="14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385120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7698" y="818166"/>
            <a:ext cx="12385183" cy="5016758"/>
          </a:xfrm>
          <a:prstGeom prst="rect">
            <a:avLst/>
          </a:prstGeom>
          <a:noFill/>
        </p:spPr>
        <p:txBody>
          <a:bodyPr wrap="square" rtlCol="0">
            <a:spAutoFit/>
          </a:bodyPr>
          <a:lstStyle/>
          <a:p>
            <a:pPr algn="ctr"/>
            <a:r>
              <a:rPr kumimoji="1" lang="ja-JP" altLang="en-US" sz="16000" dirty="0">
                <a:latin typeface="A-OTF UD新ゴNT Pro H" panose="020B0800000000000000" pitchFamily="34" charset="-128"/>
                <a:ea typeface="A-OTF UD新ゴNT Pro H" panose="020B0800000000000000" pitchFamily="34" charset="-128"/>
              </a:rPr>
              <a:t>何回でも</a:t>
            </a:r>
            <a:endParaRPr kumimoji="1" lang="en-US" altLang="ja-JP" sz="16000" dirty="0">
              <a:latin typeface="A-OTF UD新ゴNT Pro H" panose="020B0800000000000000" pitchFamily="34" charset="-128"/>
              <a:ea typeface="A-OTF UD新ゴNT Pro H" panose="020B0800000000000000" pitchFamily="34" charset="-128"/>
            </a:endParaRPr>
          </a:p>
          <a:p>
            <a:pPr algn="ctr"/>
            <a:r>
              <a:rPr lang="ja-JP" altLang="en-US" sz="16000" dirty="0">
                <a:latin typeface="A-OTF UD新ゴNT Pro H" panose="020B0800000000000000" pitchFamily="34" charset="-128"/>
                <a:ea typeface="A-OTF UD新ゴNT Pro H" panose="020B0800000000000000" pitchFamily="34" charset="-128"/>
              </a:rPr>
              <a:t>回答できる</a:t>
            </a:r>
            <a:endParaRPr kumimoji="1" lang="en-US" altLang="ja-JP" sz="16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153471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450879-612C-4284-9B5B-C8206D76FAF8}"/>
              </a:ext>
            </a:extLst>
          </p:cNvPr>
          <p:cNvPicPr>
            <a:picLocks noChangeAspect="1"/>
          </p:cNvPicPr>
          <p:nvPr/>
        </p:nvPicPr>
        <p:blipFill rotWithShape="1">
          <a:blip r:embed="rId3"/>
          <a:srcRect l="6562" t="26933" r="39375" b="50000"/>
          <a:stretch/>
        </p:blipFill>
        <p:spPr>
          <a:xfrm>
            <a:off x="-1390650" y="952500"/>
            <a:ext cx="14294386" cy="3429000"/>
          </a:xfrm>
          <a:prstGeom prst="rect">
            <a:avLst/>
          </a:prstGeom>
        </p:spPr>
      </p:pic>
      <p:sp>
        <p:nvSpPr>
          <p:cNvPr id="4" name="角丸四角形 2">
            <a:extLst>
              <a:ext uri="{FF2B5EF4-FFF2-40B4-BE49-F238E27FC236}">
                <a16:creationId xmlns:a16="http://schemas.microsoft.com/office/drawing/2014/main" id="{959A6FE8-F628-4C8F-AD72-D6F4947DE2AE}"/>
              </a:ext>
            </a:extLst>
          </p:cNvPr>
          <p:cNvSpPr/>
          <p:nvPr/>
        </p:nvSpPr>
        <p:spPr>
          <a:xfrm>
            <a:off x="4038600" y="2533649"/>
            <a:ext cx="4210050" cy="1581151"/>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7D5F434-9CB9-4599-B9B0-754C3487C5F5}"/>
              </a:ext>
            </a:extLst>
          </p:cNvPr>
          <p:cNvSpPr txBox="1"/>
          <p:nvPr/>
        </p:nvSpPr>
        <p:spPr>
          <a:xfrm>
            <a:off x="310843" y="5034229"/>
            <a:ext cx="11665563" cy="1323439"/>
          </a:xfrm>
          <a:prstGeom prst="rect">
            <a:avLst/>
          </a:prstGeom>
          <a:noFill/>
        </p:spPr>
        <p:txBody>
          <a:bodyPr wrap="square" rtlCol="0">
            <a:spAutoFit/>
          </a:bodyPr>
          <a:lstStyle/>
          <a:p>
            <a:pPr algn="ctr"/>
            <a:r>
              <a:rPr kumimoji="1" lang="ja-JP" altLang="en-US" sz="8000" dirty="0">
                <a:latin typeface="A-OTF UD新ゴNT Pro H" panose="020B0800000000000000" pitchFamily="34" charset="-128"/>
                <a:ea typeface="A-OTF UD新ゴNT Pro H" panose="020B0800000000000000" pitchFamily="34" charset="-128"/>
              </a:rPr>
              <a:t>気になったらマイリスト</a:t>
            </a:r>
            <a:endParaRPr kumimoji="1" lang="en-US" altLang="ja-JP" sz="8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2547554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C6D39F-3062-4A7A-A39C-C89A723DC6C7}"/>
              </a:ext>
            </a:extLst>
          </p:cNvPr>
          <p:cNvPicPr>
            <a:picLocks noChangeAspect="1"/>
          </p:cNvPicPr>
          <p:nvPr/>
        </p:nvPicPr>
        <p:blipFill rotWithShape="1">
          <a:blip r:embed="rId3"/>
          <a:srcRect l="1768" t="31102" r="50000" b="21653"/>
          <a:stretch/>
        </p:blipFill>
        <p:spPr>
          <a:xfrm>
            <a:off x="-2" y="-864395"/>
            <a:ext cx="12763941" cy="7029450"/>
          </a:xfrm>
          <a:prstGeom prst="rect">
            <a:avLst/>
          </a:prstGeom>
        </p:spPr>
      </p:pic>
      <p:sp>
        <p:nvSpPr>
          <p:cNvPr id="8" name="テキスト ボックス 7">
            <a:extLst>
              <a:ext uri="{FF2B5EF4-FFF2-40B4-BE49-F238E27FC236}">
                <a16:creationId xmlns:a16="http://schemas.microsoft.com/office/drawing/2014/main" id="{37D5F434-9CB9-4599-B9B0-754C3487C5F5}"/>
              </a:ext>
            </a:extLst>
          </p:cNvPr>
          <p:cNvSpPr txBox="1"/>
          <p:nvPr/>
        </p:nvSpPr>
        <p:spPr>
          <a:xfrm>
            <a:off x="282268" y="2767548"/>
            <a:ext cx="11665563" cy="3785652"/>
          </a:xfrm>
          <a:prstGeom prst="rect">
            <a:avLst/>
          </a:prstGeom>
          <a:noFill/>
        </p:spPr>
        <p:txBody>
          <a:bodyPr wrap="square" rtlCol="0">
            <a:spAutoFit/>
          </a:bodyPr>
          <a:lstStyle/>
          <a:p>
            <a:pPr algn="ctr"/>
            <a:r>
              <a:rPr kumimoji="1" lang="ja-JP" altLang="en-US" sz="8000" dirty="0">
                <a:latin typeface="A-OTF UD新ゴNT Pro H" panose="020B0800000000000000" pitchFamily="34" charset="-128"/>
                <a:ea typeface="A-OTF UD新ゴNT Pro H" panose="020B0800000000000000" pitchFamily="34" charset="-128"/>
              </a:rPr>
              <a:t>トップページで</a:t>
            </a:r>
            <a:endParaRPr kumimoji="1" lang="en-US" altLang="ja-JP" sz="8000" dirty="0">
              <a:latin typeface="A-OTF UD新ゴNT Pro H" panose="020B0800000000000000" pitchFamily="34" charset="-128"/>
              <a:ea typeface="A-OTF UD新ゴNT Pro H" panose="020B0800000000000000" pitchFamily="34" charset="-128"/>
            </a:endParaRPr>
          </a:p>
          <a:p>
            <a:pPr algn="ctr"/>
            <a:r>
              <a:rPr kumimoji="1" lang="ja-JP" altLang="en-US" sz="8000" dirty="0">
                <a:latin typeface="A-OTF UD新ゴNT Pro H" panose="020B0800000000000000" pitchFamily="34" charset="-128"/>
                <a:ea typeface="A-OTF UD新ゴNT Pro H" panose="020B0800000000000000" pitchFamily="34" charset="-128"/>
              </a:rPr>
              <a:t>すぐ見れる。</a:t>
            </a:r>
            <a:endParaRPr kumimoji="1" lang="en-US" altLang="ja-JP" sz="8000" dirty="0">
              <a:latin typeface="A-OTF UD新ゴNT Pro H" panose="020B0800000000000000" pitchFamily="34" charset="-128"/>
              <a:ea typeface="A-OTF UD新ゴNT Pro H" panose="020B0800000000000000" pitchFamily="34" charset="-128"/>
            </a:endParaRPr>
          </a:p>
          <a:p>
            <a:pPr algn="ctr"/>
            <a:r>
              <a:rPr kumimoji="1" lang="ja-JP" altLang="en-US" sz="8000" dirty="0">
                <a:latin typeface="A-OTF UD新ゴNT Pro H" panose="020B0800000000000000" pitchFamily="34" charset="-128"/>
                <a:ea typeface="A-OTF UD新ゴNT Pro H" panose="020B0800000000000000" pitchFamily="34" charset="-128"/>
              </a:rPr>
              <a:t>更新したら</a:t>
            </a:r>
            <a:r>
              <a:rPr lang="ja-JP" altLang="en-US" sz="8000" dirty="0">
                <a:latin typeface="A-OTF UD新ゴNT Pro H" panose="020B0800000000000000" pitchFamily="34" charset="-128"/>
                <a:ea typeface="A-OTF UD新ゴNT Pro H" panose="020B0800000000000000" pitchFamily="34" charset="-128"/>
              </a:rPr>
              <a:t>分かる</a:t>
            </a:r>
            <a:endParaRPr kumimoji="1" lang="en-US" altLang="ja-JP" sz="8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162159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33525" y="554312"/>
            <a:ext cx="15259050" cy="2246769"/>
          </a:xfrm>
          <a:prstGeom prst="rect">
            <a:avLst/>
          </a:prstGeom>
          <a:noFill/>
        </p:spPr>
        <p:txBody>
          <a:bodyPr wrap="square" rtlCol="0">
            <a:spAutoFit/>
          </a:bodyPr>
          <a:lstStyle/>
          <a:p>
            <a:pPr algn="ctr"/>
            <a:r>
              <a:rPr kumimoji="1" lang="ja-JP" altLang="en-US" sz="14000" dirty="0">
                <a:latin typeface="A-OTF UD新ゴNT Pro H" panose="020B0800000000000000" pitchFamily="34" charset="-128"/>
                <a:ea typeface="A-OTF UD新ゴNT Pro H" panose="020B0800000000000000" pitchFamily="34" charset="-128"/>
              </a:rPr>
              <a:t>スマホの場合</a:t>
            </a:r>
            <a:endParaRPr kumimoji="1" lang="en-US" altLang="ja-JP" sz="14000" dirty="0">
              <a:latin typeface="A-OTF UD新ゴNT Pro H" panose="020B0800000000000000" pitchFamily="34" charset="-128"/>
              <a:ea typeface="A-OTF UD新ゴNT Pro H" panose="020B0800000000000000" pitchFamily="34" charset="-128"/>
            </a:endParaRPr>
          </a:p>
        </p:txBody>
      </p:sp>
      <p:sp>
        <p:nvSpPr>
          <p:cNvPr id="3" name="テキスト ボックス 2">
            <a:extLst>
              <a:ext uri="{FF2B5EF4-FFF2-40B4-BE49-F238E27FC236}">
                <a16:creationId xmlns:a16="http://schemas.microsoft.com/office/drawing/2014/main" id="{311D4C9C-D711-48CF-BB2B-7368CF6387C4}"/>
              </a:ext>
            </a:extLst>
          </p:cNvPr>
          <p:cNvSpPr txBox="1"/>
          <p:nvPr/>
        </p:nvSpPr>
        <p:spPr>
          <a:xfrm>
            <a:off x="-1489281" y="2979701"/>
            <a:ext cx="15259050" cy="3323987"/>
          </a:xfrm>
          <a:prstGeom prst="rect">
            <a:avLst/>
          </a:prstGeom>
          <a:noFill/>
        </p:spPr>
        <p:txBody>
          <a:bodyPr wrap="square" rtlCol="0">
            <a:spAutoFit/>
          </a:bodyPr>
          <a:lstStyle/>
          <a:p>
            <a:pPr algn="ctr"/>
            <a:r>
              <a:rPr kumimoji="1" lang="en-US" altLang="ja-JP" sz="7000" dirty="0">
                <a:latin typeface="A-OTF UD新ゴNT Pro H" panose="020B0800000000000000" pitchFamily="34" charset="-128"/>
                <a:ea typeface="A-OTF UD新ゴNT Pro H" panose="020B0800000000000000" pitchFamily="34" charset="-128"/>
              </a:rPr>
              <a:t>1</a:t>
            </a:r>
            <a:r>
              <a:rPr kumimoji="1" lang="ja-JP" altLang="en-US" sz="7000" dirty="0">
                <a:latin typeface="A-OTF UD新ゴNT Pro H" panose="020B0800000000000000" pitchFamily="34" charset="-128"/>
                <a:ea typeface="A-OTF UD新ゴNT Pro H" panose="020B0800000000000000" pitchFamily="34" charset="-128"/>
              </a:rPr>
              <a:t>クリックでＡＴにつながる</a:t>
            </a:r>
            <a:endParaRPr kumimoji="1" lang="en-US" altLang="ja-JP" sz="7000" dirty="0">
              <a:latin typeface="A-OTF UD新ゴNT Pro H" panose="020B0800000000000000" pitchFamily="34" charset="-128"/>
              <a:ea typeface="A-OTF UD新ゴNT Pro H" panose="020B0800000000000000" pitchFamily="34" charset="-128"/>
            </a:endParaRPr>
          </a:p>
          <a:p>
            <a:pPr algn="ctr"/>
            <a:r>
              <a:rPr kumimoji="1" lang="ja-JP" altLang="en-US" sz="7000" dirty="0">
                <a:solidFill>
                  <a:srgbClr val="FF0000"/>
                </a:solidFill>
                <a:latin typeface="A-OTF UD新ゴNT Pro H" panose="020B0800000000000000" pitchFamily="34" charset="-128"/>
                <a:ea typeface="A-OTF UD新ゴNT Pro H" panose="020B0800000000000000" pitchFamily="34" charset="-128"/>
              </a:rPr>
              <a:t>ホーム画面に追加</a:t>
            </a:r>
            <a:endParaRPr kumimoji="1" lang="en-US" altLang="ja-JP" sz="7000" dirty="0">
              <a:solidFill>
                <a:srgbClr val="FF0000"/>
              </a:solidFill>
              <a:latin typeface="A-OTF UD新ゴNT Pro H" panose="020B0800000000000000" pitchFamily="34" charset="-128"/>
              <a:ea typeface="A-OTF UD新ゴNT Pro H" panose="020B0800000000000000" pitchFamily="34" charset="-128"/>
            </a:endParaRPr>
          </a:p>
          <a:p>
            <a:pPr algn="ctr"/>
            <a:r>
              <a:rPr lang="ja-JP" altLang="en-US" sz="7000" dirty="0">
                <a:latin typeface="A-OTF UD新ゴNT Pro H" panose="020B0800000000000000" pitchFamily="34" charset="-128"/>
                <a:ea typeface="A-OTF UD新ゴNT Pro H" panose="020B0800000000000000" pitchFamily="34" charset="-128"/>
              </a:rPr>
              <a:t>が便利</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499994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1049131" y="2045166"/>
            <a:ext cx="5656468" cy="4401205"/>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右上の→≡</a:t>
            </a:r>
            <a:endParaRPr lang="en-US" altLang="ja-JP" sz="7000" dirty="0">
              <a:latin typeface="A-OTF UD新ゴNT Pro H" panose="020B0800000000000000" pitchFamily="34" charset="-128"/>
              <a:ea typeface="A-OTF UD新ゴNT Pro H" panose="020B0800000000000000" pitchFamily="34" charset="-128"/>
            </a:endParaRPr>
          </a:p>
          <a:p>
            <a:r>
              <a:rPr kumimoji="1" lang="ja-JP" altLang="en-US" sz="7000" dirty="0">
                <a:latin typeface="A-OTF UD新ゴNT Pro H" panose="020B0800000000000000" pitchFamily="34" charset="-128"/>
                <a:ea typeface="A-OTF UD新ゴNT Pro H" panose="020B0800000000000000" pitchFamily="34" charset="-128"/>
              </a:rPr>
              <a:t>を押すと</a:t>
            </a:r>
            <a:endParaRPr kumimoji="1" lang="en-US" altLang="ja-JP" sz="7000" dirty="0">
              <a:latin typeface="A-OTF UD新ゴNT Pro H" panose="020B0800000000000000" pitchFamily="34" charset="-128"/>
              <a:ea typeface="A-OTF UD新ゴNT Pro H" panose="020B0800000000000000" pitchFamily="34" charset="-128"/>
            </a:endParaRPr>
          </a:p>
          <a:p>
            <a:r>
              <a:rPr lang="ja-JP" altLang="en-US" sz="7000" dirty="0">
                <a:latin typeface="A-OTF UD新ゴNT Pro H" panose="020B0800000000000000" pitchFamily="34" charset="-128"/>
                <a:ea typeface="A-OTF UD新ゴNT Pro H" panose="020B0800000000000000" pitchFamily="34" charset="-128"/>
              </a:rPr>
              <a:t>ホーム画面に追加が出ます。</a:t>
            </a:r>
            <a:endParaRPr kumimoji="1" lang="en-US" altLang="ja-JP" sz="7000" dirty="0">
              <a:latin typeface="A-OTF UD新ゴNT Pro H" panose="020B0800000000000000" pitchFamily="34" charset="-128"/>
              <a:ea typeface="A-OTF UD新ゴNT Pro H" panose="020B0800000000000000" pitchFamily="34" charset="-128"/>
            </a:endParaRPr>
          </a:p>
        </p:txBody>
      </p:sp>
      <p:pic>
        <p:nvPicPr>
          <p:cNvPr id="4" name="図 3">
            <a:extLst>
              <a:ext uri="{FF2B5EF4-FFF2-40B4-BE49-F238E27FC236}">
                <a16:creationId xmlns:a16="http://schemas.microsoft.com/office/drawing/2014/main" id="{7814E75F-775C-4556-8907-FF7CCD5C8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349" y="0"/>
            <a:ext cx="3857625" cy="6858000"/>
          </a:xfrm>
          <a:prstGeom prst="rect">
            <a:avLst/>
          </a:prstGeom>
        </p:spPr>
      </p:pic>
      <p:sp>
        <p:nvSpPr>
          <p:cNvPr id="5" name="四角形: 角を丸くする 4">
            <a:extLst>
              <a:ext uri="{FF2B5EF4-FFF2-40B4-BE49-F238E27FC236}">
                <a16:creationId xmlns:a16="http://schemas.microsoft.com/office/drawing/2014/main" id="{A4D18341-F2E9-4E61-B094-971CD98240B4}"/>
              </a:ext>
            </a:extLst>
          </p:cNvPr>
          <p:cNvSpPr/>
          <p:nvPr/>
        </p:nvSpPr>
        <p:spPr>
          <a:xfrm>
            <a:off x="8386763" y="2971800"/>
            <a:ext cx="3343275"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6B2AF93-C2C1-40B5-B50C-0761A4C23855}"/>
              </a:ext>
            </a:extLst>
          </p:cNvPr>
          <p:cNvCxnSpPr>
            <a:cxnSpLocks/>
            <a:stCxn id="5" idx="1"/>
            <a:endCxn id="3" idx="3"/>
          </p:cNvCxnSpPr>
          <p:nvPr/>
        </p:nvCxnSpPr>
        <p:spPr>
          <a:xfrm flipH="1">
            <a:off x="6705599" y="3407569"/>
            <a:ext cx="1681164" cy="838200"/>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453266DD-2D97-41A0-BEBD-DB3F3CA2FFCC}"/>
              </a:ext>
            </a:extLst>
          </p:cNvPr>
          <p:cNvSpPr txBox="1"/>
          <p:nvPr/>
        </p:nvSpPr>
        <p:spPr>
          <a:xfrm>
            <a:off x="784813" y="602129"/>
            <a:ext cx="5656468" cy="1169551"/>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アンドロイド</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895787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¼ã ç»é¢ã«è¿½å ">
            <a:extLst>
              <a:ext uri="{FF2B5EF4-FFF2-40B4-BE49-F238E27FC236}">
                <a16:creationId xmlns:a16="http://schemas.microsoft.com/office/drawing/2014/main" id="{9CC90EFA-0637-4CE0-BAA8-6FDA8D91C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011" y="-2435887"/>
            <a:ext cx="4718255" cy="839849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11D4C9C-D711-48CF-BB2B-7368CF6387C4}"/>
              </a:ext>
            </a:extLst>
          </p:cNvPr>
          <p:cNvSpPr txBox="1"/>
          <p:nvPr/>
        </p:nvSpPr>
        <p:spPr>
          <a:xfrm>
            <a:off x="1049131" y="2045166"/>
            <a:ext cx="5656468" cy="4401205"/>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下の□に↑が飛び足しているところをクリック</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5" name="四角形: 角を丸くする 4">
            <a:extLst>
              <a:ext uri="{FF2B5EF4-FFF2-40B4-BE49-F238E27FC236}">
                <a16:creationId xmlns:a16="http://schemas.microsoft.com/office/drawing/2014/main" id="{A4D18341-F2E9-4E61-B094-971CD98240B4}"/>
              </a:ext>
            </a:extLst>
          </p:cNvPr>
          <p:cNvSpPr/>
          <p:nvPr/>
        </p:nvSpPr>
        <p:spPr>
          <a:xfrm>
            <a:off x="8743949" y="5276850"/>
            <a:ext cx="1828801"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6B2AF93-C2C1-40B5-B50C-0761A4C23855}"/>
              </a:ext>
            </a:extLst>
          </p:cNvPr>
          <p:cNvCxnSpPr>
            <a:cxnSpLocks/>
            <a:stCxn id="5" idx="1"/>
            <a:endCxn id="3" idx="3"/>
          </p:cNvCxnSpPr>
          <p:nvPr/>
        </p:nvCxnSpPr>
        <p:spPr>
          <a:xfrm flipH="1" flipV="1">
            <a:off x="6705599" y="4245769"/>
            <a:ext cx="2038350" cy="1466850"/>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453266DD-2D97-41A0-BEBD-DB3F3CA2FFCC}"/>
              </a:ext>
            </a:extLst>
          </p:cNvPr>
          <p:cNvSpPr txBox="1"/>
          <p:nvPr/>
        </p:nvSpPr>
        <p:spPr>
          <a:xfrm>
            <a:off x="1977817" y="411629"/>
            <a:ext cx="5656468" cy="1169551"/>
          </a:xfrm>
          <a:prstGeom prst="rect">
            <a:avLst/>
          </a:prstGeom>
          <a:noFill/>
        </p:spPr>
        <p:txBody>
          <a:bodyPr wrap="square" rtlCol="0">
            <a:spAutoFit/>
          </a:bodyPr>
          <a:lstStyle/>
          <a:p>
            <a:r>
              <a:rPr lang="en-US" altLang="ja-JP" sz="7000" dirty="0" err="1">
                <a:latin typeface="A-OTF UD新ゴNT Pro H" panose="020B0800000000000000" pitchFamily="34" charset="-128"/>
                <a:ea typeface="A-OTF UD新ゴNT Pro H" panose="020B0800000000000000" pitchFamily="34" charset="-128"/>
              </a:rPr>
              <a:t>iphone</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545388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otolia_64456457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0" y="-904960"/>
            <a:ext cx="12893675" cy="85932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58276" y="4498718"/>
            <a:ext cx="12385183" cy="2554545"/>
          </a:xfrm>
          <a:prstGeom prst="rect">
            <a:avLst/>
          </a:prstGeom>
          <a:noFill/>
        </p:spPr>
        <p:txBody>
          <a:bodyPr wrap="square" rtlCol="0">
            <a:spAutoFit/>
          </a:bodyPr>
          <a:lstStyle/>
          <a:p>
            <a:pPr algn="ctr"/>
            <a:r>
              <a:rPr lang="en-US" altLang="ja-JP" sz="16000" dirty="0">
                <a:ln>
                  <a:solidFill>
                    <a:schemeClr val="bg1"/>
                  </a:solidFill>
                </a:ln>
                <a:solidFill>
                  <a:srgbClr val="FF0000"/>
                </a:solidFill>
                <a:effectLst>
                  <a:glow rad="139700">
                    <a:schemeClr val="accent2">
                      <a:satMod val="175000"/>
                      <a:alpha val="40000"/>
                    </a:schemeClr>
                  </a:glow>
                </a:effectLst>
                <a:latin typeface="A-OTF UD新ゴNT Pro H" panose="020B0800000000000000" pitchFamily="34" charset="-128"/>
                <a:ea typeface="A-OTF UD新ゴNT Pro H" panose="020B0800000000000000" pitchFamily="34" charset="-128"/>
              </a:rPr>
              <a:t>DX</a:t>
            </a:r>
            <a:r>
              <a:rPr lang="ja-JP" altLang="en-US" sz="16000" dirty="0">
                <a:ln>
                  <a:solidFill>
                    <a:schemeClr val="bg1"/>
                  </a:solidFill>
                </a:ln>
                <a:solidFill>
                  <a:srgbClr val="FF0000"/>
                </a:solidFill>
                <a:effectLst>
                  <a:glow rad="139700">
                    <a:schemeClr val="accent2">
                      <a:satMod val="175000"/>
                      <a:alpha val="40000"/>
                    </a:schemeClr>
                  </a:glow>
                </a:effectLst>
                <a:latin typeface="A-OTF UD新ゴNT Pro H" panose="020B0800000000000000" pitchFamily="34" charset="-128"/>
                <a:ea typeface="A-OTF UD新ゴNT Pro H" panose="020B0800000000000000" pitchFamily="34" charset="-128"/>
              </a:rPr>
              <a:t>いいね！</a:t>
            </a:r>
            <a:endParaRPr lang="en-US" altLang="ja-JP" sz="16000" dirty="0">
              <a:ln>
                <a:solidFill>
                  <a:schemeClr val="bg1"/>
                </a:solidFill>
              </a:ln>
              <a:solidFill>
                <a:srgbClr val="FF0000"/>
              </a:solidFill>
              <a:effectLst>
                <a:glow rad="139700">
                  <a:schemeClr val="accent2">
                    <a:satMod val="175000"/>
                    <a:alpha val="40000"/>
                  </a:schemeClr>
                </a:glow>
              </a:effectLst>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131258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ã¼ã ç»é¢">
            <a:extLst>
              <a:ext uri="{FF2B5EF4-FFF2-40B4-BE49-F238E27FC236}">
                <a16:creationId xmlns:a16="http://schemas.microsoft.com/office/drawing/2014/main" id="{8212145C-4CA2-4197-9648-D56008481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785" y="-1514960"/>
            <a:ext cx="4637293" cy="825438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11D4C9C-D711-48CF-BB2B-7368CF6387C4}"/>
              </a:ext>
            </a:extLst>
          </p:cNvPr>
          <p:cNvSpPr txBox="1"/>
          <p:nvPr/>
        </p:nvSpPr>
        <p:spPr>
          <a:xfrm>
            <a:off x="718135" y="2467212"/>
            <a:ext cx="5656468" cy="3323987"/>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ホーム画面に追加をクリック</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5" name="四角形: 角を丸くする 4">
            <a:extLst>
              <a:ext uri="{FF2B5EF4-FFF2-40B4-BE49-F238E27FC236}">
                <a16:creationId xmlns:a16="http://schemas.microsoft.com/office/drawing/2014/main" id="{A4D18341-F2E9-4E61-B094-971CD98240B4}"/>
              </a:ext>
            </a:extLst>
          </p:cNvPr>
          <p:cNvSpPr/>
          <p:nvPr/>
        </p:nvSpPr>
        <p:spPr>
          <a:xfrm>
            <a:off x="8439150" y="4245768"/>
            <a:ext cx="1638300" cy="1545431"/>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6B2AF93-C2C1-40B5-B50C-0761A4C23855}"/>
              </a:ext>
            </a:extLst>
          </p:cNvPr>
          <p:cNvCxnSpPr>
            <a:cxnSpLocks/>
            <a:stCxn id="5" idx="1"/>
            <a:endCxn id="3" idx="3"/>
          </p:cNvCxnSpPr>
          <p:nvPr/>
        </p:nvCxnSpPr>
        <p:spPr>
          <a:xfrm flipH="1" flipV="1">
            <a:off x="6374603" y="4129206"/>
            <a:ext cx="2064547" cy="889278"/>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453266DD-2D97-41A0-BEBD-DB3F3CA2FFCC}"/>
              </a:ext>
            </a:extLst>
          </p:cNvPr>
          <p:cNvSpPr txBox="1"/>
          <p:nvPr/>
        </p:nvSpPr>
        <p:spPr>
          <a:xfrm>
            <a:off x="1977817" y="411629"/>
            <a:ext cx="5656468" cy="1169551"/>
          </a:xfrm>
          <a:prstGeom prst="rect">
            <a:avLst/>
          </a:prstGeom>
          <a:noFill/>
        </p:spPr>
        <p:txBody>
          <a:bodyPr wrap="square" rtlCol="0">
            <a:spAutoFit/>
          </a:bodyPr>
          <a:lstStyle/>
          <a:p>
            <a:r>
              <a:rPr lang="en-US" altLang="ja-JP" sz="7000" dirty="0" err="1">
                <a:latin typeface="A-OTF UD新ゴNT Pro H" panose="020B0800000000000000" pitchFamily="34" charset="-128"/>
                <a:ea typeface="A-OTF UD新ゴNT Pro H" panose="020B0800000000000000" pitchFamily="34" charset="-128"/>
              </a:rPr>
              <a:t>iphone</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0266512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911457" y="1062485"/>
            <a:ext cx="10940465" cy="4401205"/>
          </a:xfrm>
          <a:prstGeom prst="rect">
            <a:avLst/>
          </a:prstGeom>
          <a:noFill/>
        </p:spPr>
        <p:txBody>
          <a:bodyPr wrap="square" rtlCol="0">
            <a:spAutoFit/>
          </a:bodyPr>
          <a:lstStyle/>
          <a:p>
            <a:r>
              <a:rPr lang="en-US" altLang="ja-JP" sz="7000" dirty="0">
                <a:latin typeface="A-OTF UD新ゴNT Pro H" panose="020B0800000000000000" pitchFamily="34" charset="-128"/>
                <a:ea typeface="A-OTF UD新ゴNT Pro H" panose="020B0800000000000000" pitchFamily="34" charset="-128"/>
              </a:rPr>
              <a:t>Google</a:t>
            </a:r>
            <a:r>
              <a:rPr lang="ja-JP" altLang="en-US" sz="7000" dirty="0">
                <a:latin typeface="A-OTF UD新ゴNT Pro H" panose="020B0800000000000000" pitchFamily="34" charset="-128"/>
                <a:ea typeface="A-OTF UD新ゴNT Pro H" panose="020B0800000000000000" pitchFamily="34" charset="-128"/>
              </a:rPr>
              <a:t>カレンダーにスケジュールがシェアできる</a:t>
            </a:r>
            <a:endParaRPr lang="en-US" altLang="ja-JP" sz="7000" dirty="0">
              <a:latin typeface="A-OTF UD新ゴNT Pro H" panose="020B0800000000000000" pitchFamily="34" charset="-128"/>
              <a:ea typeface="A-OTF UD新ゴNT Pro H" panose="020B0800000000000000" pitchFamily="34" charset="-128"/>
            </a:endParaRPr>
          </a:p>
          <a:p>
            <a:endParaRPr lang="en-US" altLang="ja-JP" sz="7000" dirty="0">
              <a:latin typeface="A-OTF UD新ゴNT Pro H" panose="020B0800000000000000" pitchFamily="34" charset="-128"/>
              <a:ea typeface="A-OTF UD新ゴNT Pro H" panose="020B0800000000000000" pitchFamily="34" charset="-128"/>
            </a:endParaRPr>
          </a:p>
          <a:p>
            <a:r>
              <a:rPr kumimoji="1" lang="ja-JP" altLang="en-US" sz="7000" dirty="0">
                <a:latin typeface="A-OTF UD新ゴNT Pro H" panose="020B0800000000000000" pitchFamily="34" charset="-128"/>
                <a:ea typeface="A-OTF UD新ゴNT Pro H" panose="020B0800000000000000" pitchFamily="34" charset="-128"/>
              </a:rPr>
              <a:t>→ＷＥＢサイトに貼れる！</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229273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68CC3A-A5F2-4328-9BBE-40A943634CBD}"/>
              </a:ext>
            </a:extLst>
          </p:cNvPr>
          <p:cNvPicPr>
            <a:picLocks noChangeAspect="1"/>
          </p:cNvPicPr>
          <p:nvPr/>
        </p:nvPicPr>
        <p:blipFill rotWithShape="1">
          <a:blip r:embed="rId3"/>
          <a:srcRect l="13031" t="11562" r="45327" b="62813"/>
          <a:stretch/>
        </p:blipFill>
        <p:spPr>
          <a:xfrm>
            <a:off x="135764" y="389990"/>
            <a:ext cx="11552881" cy="4739584"/>
          </a:xfrm>
          <a:prstGeom prst="rect">
            <a:avLst/>
          </a:prstGeom>
        </p:spPr>
      </p:pic>
      <p:sp>
        <p:nvSpPr>
          <p:cNvPr id="5" name="四角形: 角を丸くする 4">
            <a:extLst>
              <a:ext uri="{FF2B5EF4-FFF2-40B4-BE49-F238E27FC236}">
                <a16:creationId xmlns:a16="http://schemas.microsoft.com/office/drawing/2014/main" id="{AD303581-A8D6-455F-876E-01E10B2E14B4}"/>
              </a:ext>
            </a:extLst>
          </p:cNvPr>
          <p:cNvSpPr/>
          <p:nvPr/>
        </p:nvSpPr>
        <p:spPr>
          <a:xfrm>
            <a:off x="7024687" y="3779045"/>
            <a:ext cx="3469481"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0A14C816-3936-49FB-B206-8271EDFD6E02}"/>
              </a:ext>
            </a:extLst>
          </p:cNvPr>
          <p:cNvCxnSpPr>
            <a:cxnSpLocks/>
            <a:stCxn id="5" idx="1"/>
          </p:cNvCxnSpPr>
          <p:nvPr/>
        </p:nvCxnSpPr>
        <p:spPr>
          <a:xfrm flipH="1">
            <a:off x="5912204" y="4214814"/>
            <a:ext cx="1112483" cy="1235867"/>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テキスト ボックス 7">
            <a:extLst>
              <a:ext uri="{FF2B5EF4-FFF2-40B4-BE49-F238E27FC236}">
                <a16:creationId xmlns:a16="http://schemas.microsoft.com/office/drawing/2014/main" id="{381FB50F-9FF2-4EFC-A9D3-27BC7CCA37A8}"/>
              </a:ext>
            </a:extLst>
          </p:cNvPr>
          <p:cNvSpPr txBox="1"/>
          <p:nvPr/>
        </p:nvSpPr>
        <p:spPr>
          <a:xfrm>
            <a:off x="3013953" y="5415324"/>
            <a:ext cx="8437478" cy="1169551"/>
          </a:xfrm>
          <a:prstGeom prst="rect">
            <a:avLst/>
          </a:prstGeom>
          <a:noFill/>
        </p:spPr>
        <p:txBody>
          <a:bodyPr wrap="square" rtlCol="0">
            <a:spAutoFit/>
          </a:bodyPr>
          <a:lstStyle/>
          <a:p>
            <a:r>
              <a:rPr kumimoji="1" lang="ja-JP" altLang="en-US" sz="7000" dirty="0">
                <a:latin typeface="A-OTF UD新ゴNT Pro H" panose="020B0800000000000000" pitchFamily="34" charset="-128"/>
                <a:ea typeface="A-OTF UD新ゴNT Pro H" panose="020B0800000000000000" pitchFamily="34" charset="-128"/>
              </a:rPr>
              <a:t>ここをクリック</a:t>
            </a:r>
            <a:endParaRPr kumimoji="1" lang="en-US" altLang="ja-JP" sz="7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700383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1FFD70-1E7F-4A05-9D7C-70E866B2EA3C}"/>
              </a:ext>
            </a:extLst>
          </p:cNvPr>
          <p:cNvPicPr>
            <a:picLocks noChangeAspect="1"/>
          </p:cNvPicPr>
          <p:nvPr/>
        </p:nvPicPr>
        <p:blipFill rotWithShape="1">
          <a:blip r:embed="rId3"/>
          <a:srcRect t="11042" r="38981" b="21067"/>
          <a:stretch/>
        </p:blipFill>
        <p:spPr>
          <a:xfrm>
            <a:off x="238124" y="65956"/>
            <a:ext cx="8877301" cy="6584875"/>
          </a:xfrm>
          <a:prstGeom prst="rect">
            <a:avLst/>
          </a:prstGeom>
        </p:spPr>
      </p:pic>
      <p:sp>
        <p:nvSpPr>
          <p:cNvPr id="5" name="四角形: 角を丸くする 4">
            <a:extLst>
              <a:ext uri="{FF2B5EF4-FFF2-40B4-BE49-F238E27FC236}">
                <a16:creationId xmlns:a16="http://schemas.microsoft.com/office/drawing/2014/main" id="{AD303581-A8D6-455F-876E-01E10B2E14B4}"/>
              </a:ext>
            </a:extLst>
          </p:cNvPr>
          <p:cNvSpPr/>
          <p:nvPr/>
        </p:nvSpPr>
        <p:spPr>
          <a:xfrm>
            <a:off x="7460456" y="65957"/>
            <a:ext cx="1597820"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0A14C816-3936-49FB-B206-8271EDFD6E02}"/>
              </a:ext>
            </a:extLst>
          </p:cNvPr>
          <p:cNvCxnSpPr>
            <a:cxnSpLocks/>
            <a:stCxn id="5" idx="1"/>
          </p:cNvCxnSpPr>
          <p:nvPr/>
        </p:nvCxnSpPr>
        <p:spPr>
          <a:xfrm flipH="1">
            <a:off x="6347974" y="501726"/>
            <a:ext cx="1112482" cy="1235867"/>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テキスト ボックス 7">
            <a:extLst>
              <a:ext uri="{FF2B5EF4-FFF2-40B4-BE49-F238E27FC236}">
                <a16:creationId xmlns:a16="http://schemas.microsoft.com/office/drawing/2014/main" id="{381FB50F-9FF2-4EFC-A9D3-27BC7CCA37A8}"/>
              </a:ext>
            </a:extLst>
          </p:cNvPr>
          <p:cNvSpPr txBox="1"/>
          <p:nvPr/>
        </p:nvSpPr>
        <p:spPr>
          <a:xfrm>
            <a:off x="3371276" y="3848397"/>
            <a:ext cx="8437478" cy="1169551"/>
          </a:xfrm>
          <a:prstGeom prst="rect">
            <a:avLst/>
          </a:prstGeom>
          <a:noFill/>
        </p:spPr>
        <p:txBody>
          <a:bodyPr wrap="square" rtlCol="0">
            <a:spAutoFit/>
          </a:bodyPr>
          <a:lstStyle/>
          <a:p>
            <a:r>
              <a:rPr kumimoji="1" lang="ja-JP" altLang="en-US" sz="7000" dirty="0">
                <a:latin typeface="A-OTF UD新ゴNT Pro H" panose="020B0800000000000000" pitchFamily="34" charset="-128"/>
                <a:ea typeface="A-OTF UD新ゴNT Pro H" panose="020B0800000000000000" pitchFamily="34" charset="-128"/>
              </a:rPr>
              <a:t>①カレンダーの選択</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9" name="四角形: 角を丸くする 8">
            <a:extLst>
              <a:ext uri="{FF2B5EF4-FFF2-40B4-BE49-F238E27FC236}">
                <a16:creationId xmlns:a16="http://schemas.microsoft.com/office/drawing/2014/main" id="{B9613FB0-9671-4C5F-A2AB-199CFF65174F}"/>
              </a:ext>
            </a:extLst>
          </p:cNvPr>
          <p:cNvSpPr/>
          <p:nvPr/>
        </p:nvSpPr>
        <p:spPr>
          <a:xfrm>
            <a:off x="633412" y="4361732"/>
            <a:ext cx="1597820"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63D4E77-665B-478B-9158-50E182838774}"/>
              </a:ext>
            </a:extLst>
          </p:cNvPr>
          <p:cNvSpPr/>
          <p:nvPr/>
        </p:nvSpPr>
        <p:spPr>
          <a:xfrm>
            <a:off x="633411" y="5779294"/>
            <a:ext cx="4817269" cy="871538"/>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DF69B69-9BB9-408E-8961-69F7D40A551D}"/>
              </a:ext>
            </a:extLst>
          </p:cNvPr>
          <p:cNvSpPr txBox="1"/>
          <p:nvPr/>
        </p:nvSpPr>
        <p:spPr>
          <a:xfrm>
            <a:off x="2916457" y="1698841"/>
            <a:ext cx="8437478" cy="1169551"/>
          </a:xfrm>
          <a:prstGeom prst="rect">
            <a:avLst/>
          </a:prstGeom>
          <a:noFill/>
        </p:spPr>
        <p:txBody>
          <a:bodyPr wrap="square" rtlCol="0">
            <a:spAutoFit/>
          </a:bodyPr>
          <a:lstStyle/>
          <a:p>
            <a:r>
              <a:rPr kumimoji="1" lang="ja-JP" altLang="en-US" sz="7000" dirty="0">
                <a:latin typeface="A-OTF UD新ゴNT Pro H" panose="020B0800000000000000" pitchFamily="34" charset="-128"/>
                <a:ea typeface="A-OTF UD新ゴNT Pro H" panose="020B0800000000000000" pitchFamily="34" charset="-128"/>
              </a:rPr>
              <a:t>②保存をクリック</a:t>
            </a:r>
            <a:endParaRPr kumimoji="1" lang="en-US" altLang="ja-JP" sz="7000" dirty="0">
              <a:latin typeface="A-OTF UD新ゴNT Pro H" panose="020B0800000000000000" pitchFamily="34" charset="-128"/>
              <a:ea typeface="A-OTF UD新ゴNT Pro H" panose="020B0800000000000000" pitchFamily="34" charset="-128"/>
            </a:endParaRPr>
          </a:p>
        </p:txBody>
      </p:sp>
      <p:cxnSp>
        <p:nvCxnSpPr>
          <p:cNvPr id="12" name="直線矢印コネクタ 11">
            <a:extLst>
              <a:ext uri="{FF2B5EF4-FFF2-40B4-BE49-F238E27FC236}">
                <a16:creationId xmlns:a16="http://schemas.microsoft.com/office/drawing/2014/main" id="{4C777E53-7BEB-4598-8ADD-2A6850FB88FE}"/>
              </a:ext>
            </a:extLst>
          </p:cNvPr>
          <p:cNvCxnSpPr>
            <a:cxnSpLocks/>
            <a:endCxn id="8" idx="1"/>
          </p:cNvCxnSpPr>
          <p:nvPr/>
        </p:nvCxnSpPr>
        <p:spPr>
          <a:xfrm flipV="1">
            <a:off x="2231232" y="4433173"/>
            <a:ext cx="1140044" cy="245984"/>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id="{83FD902B-C374-4D6B-B787-9895F83CA3F8}"/>
              </a:ext>
            </a:extLst>
          </p:cNvPr>
          <p:cNvSpPr txBox="1"/>
          <p:nvPr/>
        </p:nvSpPr>
        <p:spPr>
          <a:xfrm>
            <a:off x="6904215" y="5235626"/>
            <a:ext cx="8437478" cy="1631216"/>
          </a:xfrm>
          <a:prstGeom prst="rect">
            <a:avLst/>
          </a:prstGeom>
          <a:noFill/>
        </p:spPr>
        <p:txBody>
          <a:bodyPr wrap="square" rtlCol="0">
            <a:spAutoFit/>
          </a:bodyPr>
          <a:lstStyle/>
          <a:p>
            <a:r>
              <a:rPr kumimoji="1" lang="ja-JP" altLang="en-US" sz="5000" dirty="0">
                <a:latin typeface="A-OTF UD新ゴNT Pro H" panose="020B0800000000000000" pitchFamily="34" charset="-128"/>
                <a:ea typeface="A-OTF UD新ゴNT Pro H" panose="020B0800000000000000" pitchFamily="34" charset="-128"/>
              </a:rPr>
              <a:t>ＡＴのリンクも</a:t>
            </a:r>
            <a:endParaRPr kumimoji="1" lang="en-US" altLang="ja-JP" sz="5000" dirty="0">
              <a:latin typeface="A-OTF UD新ゴNT Pro H" panose="020B0800000000000000" pitchFamily="34" charset="-128"/>
              <a:ea typeface="A-OTF UD新ゴNT Pro H" panose="020B0800000000000000" pitchFamily="34" charset="-128"/>
            </a:endParaRPr>
          </a:p>
          <a:p>
            <a:r>
              <a:rPr kumimoji="1" lang="ja-JP" altLang="en-US" sz="5000" dirty="0">
                <a:latin typeface="A-OTF UD新ゴNT Pro H" panose="020B0800000000000000" pitchFamily="34" charset="-128"/>
                <a:ea typeface="A-OTF UD新ゴNT Pro H" panose="020B0800000000000000" pitchFamily="34" charset="-128"/>
              </a:rPr>
              <a:t>保存できる</a:t>
            </a:r>
            <a:endParaRPr kumimoji="1" lang="en-US" altLang="ja-JP" sz="5000" dirty="0">
              <a:latin typeface="A-OTF UD新ゴNT Pro H" panose="020B0800000000000000" pitchFamily="34" charset="-128"/>
              <a:ea typeface="A-OTF UD新ゴNT Pro H" panose="020B0800000000000000" pitchFamily="34" charset="-128"/>
            </a:endParaRPr>
          </a:p>
        </p:txBody>
      </p:sp>
      <p:cxnSp>
        <p:nvCxnSpPr>
          <p:cNvPr id="17" name="直線矢印コネクタ 16">
            <a:extLst>
              <a:ext uri="{FF2B5EF4-FFF2-40B4-BE49-F238E27FC236}">
                <a16:creationId xmlns:a16="http://schemas.microsoft.com/office/drawing/2014/main" id="{798B11B8-25C2-45EF-8048-A1A6CCFCED3B}"/>
              </a:ext>
            </a:extLst>
          </p:cNvPr>
          <p:cNvCxnSpPr>
            <a:cxnSpLocks/>
            <a:endCxn id="16" idx="1"/>
          </p:cNvCxnSpPr>
          <p:nvPr/>
        </p:nvCxnSpPr>
        <p:spPr>
          <a:xfrm flipV="1">
            <a:off x="5450680" y="6051234"/>
            <a:ext cx="1453535" cy="45244"/>
          </a:xfrm>
          <a:prstGeom prst="straightConnector1">
            <a:avLst/>
          </a:prstGeom>
          <a:ln w="1587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37391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911456" y="836708"/>
            <a:ext cx="10940465" cy="1169551"/>
          </a:xfrm>
          <a:prstGeom prst="rect">
            <a:avLst/>
          </a:prstGeom>
          <a:noFill/>
        </p:spPr>
        <p:txBody>
          <a:bodyPr wrap="square" rtlCol="0">
            <a:spAutoFit/>
          </a:bodyPr>
          <a:lstStyle/>
          <a:p>
            <a:r>
              <a:rPr lang="en-US" altLang="ja-JP" sz="7000" dirty="0">
                <a:latin typeface="A-OTF UD新ゴNT Pro H" panose="020B0800000000000000" pitchFamily="34" charset="-128"/>
                <a:ea typeface="A-OTF UD新ゴNT Pro H" panose="020B0800000000000000" pitchFamily="34" charset="-128"/>
              </a:rPr>
              <a:t>AT</a:t>
            </a:r>
            <a:r>
              <a:rPr lang="ja-JP" altLang="en-US" sz="7000" dirty="0">
                <a:latin typeface="A-OTF UD新ゴNT Pro H" panose="020B0800000000000000" pitchFamily="34" charset="-128"/>
                <a:ea typeface="A-OTF UD新ゴNT Pro H" panose="020B0800000000000000" pitchFamily="34" charset="-128"/>
              </a:rPr>
              <a:t>最強の機能</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F9BA062-62AD-4E8D-A093-16EE8B7CD9EC}"/>
              </a:ext>
            </a:extLst>
          </p:cNvPr>
          <p:cNvSpPr txBox="1"/>
          <p:nvPr/>
        </p:nvSpPr>
        <p:spPr>
          <a:xfrm>
            <a:off x="911456" y="2479240"/>
            <a:ext cx="10940465" cy="3785652"/>
          </a:xfrm>
          <a:prstGeom prst="rect">
            <a:avLst/>
          </a:prstGeom>
          <a:noFill/>
        </p:spPr>
        <p:txBody>
          <a:bodyPr wrap="square" rtlCol="0">
            <a:spAutoFit/>
          </a:bodyPr>
          <a:lstStyle/>
          <a:p>
            <a:r>
              <a:rPr lang="ja-JP" altLang="en-US" sz="12000" dirty="0">
                <a:latin typeface="A-OTF UD新ゴNT Pro H" panose="020B0800000000000000" pitchFamily="34" charset="-128"/>
                <a:ea typeface="A-OTF UD新ゴNT Pro H" panose="020B0800000000000000" pitchFamily="34" charset="-128"/>
              </a:rPr>
              <a:t>スケジュール</a:t>
            </a:r>
            <a:endParaRPr lang="en-US" altLang="ja-JP" sz="12000" dirty="0">
              <a:latin typeface="A-OTF UD新ゴNT Pro H" panose="020B0800000000000000" pitchFamily="34" charset="-128"/>
              <a:ea typeface="A-OTF UD新ゴNT Pro H" panose="020B0800000000000000" pitchFamily="34" charset="-128"/>
            </a:endParaRPr>
          </a:p>
          <a:p>
            <a:r>
              <a:rPr lang="ja-JP" altLang="en-US" sz="12000" dirty="0">
                <a:latin typeface="A-OTF UD新ゴNT Pro H" panose="020B0800000000000000" pitchFamily="34" charset="-128"/>
                <a:ea typeface="A-OTF UD新ゴNT Pro H" panose="020B0800000000000000" pitchFamily="34" charset="-128"/>
              </a:rPr>
              <a:t>アンケート機能</a:t>
            </a:r>
            <a:endParaRPr kumimoji="1" lang="en-US" altLang="ja-JP" sz="12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0525864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B0067C3-7254-406B-8A28-5E4EB701D9AC}"/>
              </a:ext>
            </a:extLst>
          </p:cNvPr>
          <p:cNvPicPr>
            <a:picLocks noChangeAspect="1"/>
          </p:cNvPicPr>
          <p:nvPr/>
        </p:nvPicPr>
        <p:blipFill rotWithShape="1">
          <a:blip r:embed="rId3"/>
          <a:srcRect l="11111" t="42470" r="12593" b="25431"/>
          <a:stretch/>
        </p:blipFill>
        <p:spPr>
          <a:xfrm>
            <a:off x="-665862" y="1828800"/>
            <a:ext cx="17363802" cy="4109155"/>
          </a:xfrm>
          <a:prstGeom prst="rect">
            <a:avLst/>
          </a:prstGeom>
        </p:spPr>
      </p:pic>
      <p:sp>
        <p:nvSpPr>
          <p:cNvPr id="6" name="四角形: 角を丸くする 5">
            <a:extLst>
              <a:ext uri="{FF2B5EF4-FFF2-40B4-BE49-F238E27FC236}">
                <a16:creationId xmlns:a16="http://schemas.microsoft.com/office/drawing/2014/main" id="{26A870EB-B8E6-42DD-B044-D5A322B27775}"/>
              </a:ext>
            </a:extLst>
          </p:cNvPr>
          <p:cNvSpPr/>
          <p:nvPr/>
        </p:nvSpPr>
        <p:spPr>
          <a:xfrm>
            <a:off x="642991" y="2813538"/>
            <a:ext cx="7422485" cy="1277816"/>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9205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01B1E6D-4D5D-4A49-B07A-98A9BF98FDFF}"/>
              </a:ext>
            </a:extLst>
          </p:cNvPr>
          <p:cNvPicPr>
            <a:picLocks noChangeAspect="1"/>
          </p:cNvPicPr>
          <p:nvPr/>
        </p:nvPicPr>
        <p:blipFill rotWithShape="1">
          <a:blip r:embed="rId3"/>
          <a:srcRect l="11389" t="39468" r="12686" b="21645"/>
          <a:stretch/>
        </p:blipFill>
        <p:spPr>
          <a:xfrm>
            <a:off x="-750276" y="965725"/>
            <a:ext cx="16912075" cy="4872367"/>
          </a:xfrm>
          <a:prstGeom prst="rect">
            <a:avLst/>
          </a:prstGeom>
        </p:spPr>
      </p:pic>
    </p:spTree>
    <p:extLst>
      <p:ext uri="{BB962C8B-B14F-4D97-AF65-F5344CB8AC3E}">
        <p14:creationId xmlns:p14="http://schemas.microsoft.com/office/powerpoint/2010/main" val="3949045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8CFC354-2D79-4130-B6D8-EA1E732F73DA}"/>
              </a:ext>
            </a:extLst>
          </p:cNvPr>
          <p:cNvPicPr>
            <a:picLocks noChangeAspect="1"/>
          </p:cNvPicPr>
          <p:nvPr/>
        </p:nvPicPr>
        <p:blipFill rotWithShape="1">
          <a:blip r:embed="rId3"/>
          <a:srcRect l="22778" t="37860" r="23334" b="30865"/>
          <a:stretch/>
        </p:blipFill>
        <p:spPr>
          <a:xfrm>
            <a:off x="476806" y="1320799"/>
            <a:ext cx="11238387" cy="3668889"/>
          </a:xfrm>
          <a:prstGeom prst="rect">
            <a:avLst/>
          </a:prstGeom>
        </p:spPr>
      </p:pic>
    </p:spTree>
    <p:extLst>
      <p:ext uri="{BB962C8B-B14F-4D97-AF65-F5344CB8AC3E}">
        <p14:creationId xmlns:p14="http://schemas.microsoft.com/office/powerpoint/2010/main" val="38478380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911456" y="836708"/>
            <a:ext cx="10940465" cy="1169551"/>
          </a:xfrm>
          <a:prstGeom prst="rect">
            <a:avLst/>
          </a:prstGeom>
          <a:noFill/>
        </p:spPr>
        <p:txBody>
          <a:bodyPr wrap="square" rtlCol="0">
            <a:spAutoFit/>
          </a:bodyPr>
          <a:lstStyle/>
          <a:p>
            <a:r>
              <a:rPr lang="en-US" altLang="ja-JP" sz="7000" dirty="0">
                <a:latin typeface="A-OTF UD新ゴNT Pro H" panose="020B0800000000000000" pitchFamily="34" charset="-128"/>
                <a:ea typeface="A-OTF UD新ゴNT Pro H" panose="020B0800000000000000" pitchFamily="34" charset="-128"/>
              </a:rPr>
              <a:t>AT</a:t>
            </a:r>
            <a:r>
              <a:rPr lang="ja-JP" altLang="en-US" sz="7000" dirty="0">
                <a:latin typeface="A-OTF UD新ゴNT Pro H" panose="020B0800000000000000" pitchFamily="34" charset="-128"/>
                <a:ea typeface="A-OTF UD新ゴNT Pro H" panose="020B0800000000000000" pitchFamily="34" charset="-128"/>
              </a:rPr>
              <a:t>楽ちん検索</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F9BA062-62AD-4E8D-A093-16EE8B7CD9EC}"/>
              </a:ext>
            </a:extLst>
          </p:cNvPr>
          <p:cNvSpPr txBox="1"/>
          <p:nvPr/>
        </p:nvSpPr>
        <p:spPr>
          <a:xfrm>
            <a:off x="1882300" y="2377640"/>
            <a:ext cx="10940465" cy="3785652"/>
          </a:xfrm>
          <a:prstGeom prst="rect">
            <a:avLst/>
          </a:prstGeom>
          <a:noFill/>
        </p:spPr>
        <p:txBody>
          <a:bodyPr wrap="square" rtlCol="0">
            <a:spAutoFit/>
          </a:bodyPr>
          <a:lstStyle/>
          <a:p>
            <a:r>
              <a:rPr lang="ja-JP" altLang="en-US" sz="12000" dirty="0">
                <a:latin typeface="A-OTF UD新ゴNT Pro H" panose="020B0800000000000000" pitchFamily="34" charset="-128"/>
                <a:ea typeface="A-OTF UD新ゴNT Pro H" panose="020B0800000000000000" pitchFamily="34" charset="-128"/>
              </a:rPr>
              <a:t>スケジュール</a:t>
            </a:r>
            <a:endParaRPr lang="en-US" altLang="ja-JP" sz="12000" dirty="0">
              <a:latin typeface="A-OTF UD新ゴNT Pro H" panose="020B0800000000000000" pitchFamily="34" charset="-128"/>
              <a:ea typeface="A-OTF UD新ゴNT Pro H" panose="020B0800000000000000" pitchFamily="34" charset="-128"/>
            </a:endParaRPr>
          </a:p>
          <a:p>
            <a:r>
              <a:rPr lang="ja-JP" altLang="en-US" sz="12000" dirty="0">
                <a:latin typeface="A-OTF UD新ゴNT Pro H" panose="020B0800000000000000" pitchFamily="34" charset="-128"/>
                <a:ea typeface="A-OTF UD新ゴNT Pro H" panose="020B0800000000000000" pitchFamily="34" charset="-128"/>
              </a:rPr>
              <a:t>検索機能</a:t>
            </a:r>
            <a:endParaRPr kumimoji="1" lang="en-US" altLang="ja-JP" sz="12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6246660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34D5395-2635-4EAE-B5A6-E46494DD00CD}"/>
              </a:ext>
            </a:extLst>
          </p:cNvPr>
          <p:cNvPicPr>
            <a:picLocks noChangeAspect="1"/>
          </p:cNvPicPr>
          <p:nvPr/>
        </p:nvPicPr>
        <p:blipFill rotWithShape="1">
          <a:blip r:embed="rId3"/>
          <a:srcRect l="12685" t="33086" r="14166"/>
          <a:stretch/>
        </p:blipFill>
        <p:spPr>
          <a:xfrm>
            <a:off x="0" y="285044"/>
            <a:ext cx="12220051" cy="6287912"/>
          </a:xfrm>
          <a:prstGeom prst="rect">
            <a:avLst/>
          </a:prstGeom>
        </p:spPr>
      </p:pic>
      <p:sp>
        <p:nvSpPr>
          <p:cNvPr id="6" name="四角形: 角を丸くする 5">
            <a:extLst>
              <a:ext uri="{FF2B5EF4-FFF2-40B4-BE49-F238E27FC236}">
                <a16:creationId xmlns:a16="http://schemas.microsoft.com/office/drawing/2014/main" id="{5CC560FA-94C3-4860-A25E-17B6934EB579}"/>
              </a:ext>
            </a:extLst>
          </p:cNvPr>
          <p:cNvSpPr/>
          <p:nvPr/>
        </p:nvSpPr>
        <p:spPr>
          <a:xfrm>
            <a:off x="7066843" y="1447582"/>
            <a:ext cx="4402667" cy="1126285"/>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19010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7698" y="920621"/>
            <a:ext cx="12385183" cy="5016758"/>
          </a:xfrm>
          <a:prstGeom prst="rect">
            <a:avLst/>
          </a:prstGeom>
          <a:noFill/>
        </p:spPr>
        <p:txBody>
          <a:bodyPr wrap="square" rtlCol="0">
            <a:spAutoFit/>
          </a:bodyPr>
          <a:lstStyle/>
          <a:p>
            <a:pPr algn="ctr"/>
            <a:r>
              <a:rPr kumimoji="1" lang="en-US" altLang="ja-JP" sz="16000" dirty="0">
                <a:latin typeface="A-OTF UD新ゴNT Pro H" panose="020B0800000000000000" pitchFamily="34" charset="-128"/>
                <a:ea typeface="A-OTF UD新ゴNT Pro H" panose="020B0800000000000000" pitchFamily="34" charset="-128"/>
              </a:rPr>
              <a:t>DX</a:t>
            </a:r>
            <a:r>
              <a:rPr kumimoji="1" lang="ja-JP" altLang="en-US" sz="16000" dirty="0">
                <a:latin typeface="A-OTF UD新ゴNT Pro H" panose="020B0800000000000000" pitchFamily="34" charset="-128"/>
                <a:ea typeface="A-OTF UD新ゴNT Pro H" panose="020B0800000000000000" pitchFamily="34" charset="-128"/>
              </a:rPr>
              <a:t>を学ぶ</a:t>
            </a:r>
            <a:endParaRPr kumimoji="1" lang="en-US" altLang="ja-JP" sz="16000" dirty="0">
              <a:latin typeface="A-OTF UD新ゴNT Pro H" panose="020B0800000000000000" pitchFamily="34" charset="-128"/>
              <a:ea typeface="A-OTF UD新ゴNT Pro H" panose="020B0800000000000000" pitchFamily="34" charset="-128"/>
            </a:endParaRPr>
          </a:p>
          <a:p>
            <a:pPr algn="ctr"/>
            <a:r>
              <a:rPr lang="ja-JP" altLang="en-US" sz="16000" dirty="0">
                <a:latin typeface="A-OTF UD新ゴNT Pro H" panose="020B0800000000000000" pitchFamily="34" charset="-128"/>
                <a:ea typeface="A-OTF UD新ゴNT Pro H" panose="020B0800000000000000" pitchFamily="34" charset="-128"/>
              </a:rPr>
              <a:t>理由</a:t>
            </a:r>
            <a:endParaRPr kumimoji="1" lang="en-US" altLang="ja-JP" sz="16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23306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911456" y="836708"/>
            <a:ext cx="10940465" cy="1169551"/>
          </a:xfrm>
          <a:prstGeom prst="rect">
            <a:avLst/>
          </a:prstGeom>
          <a:noFill/>
        </p:spPr>
        <p:txBody>
          <a:bodyPr wrap="square" rtlCol="0">
            <a:spAutoFit/>
          </a:bodyPr>
          <a:lstStyle/>
          <a:p>
            <a:r>
              <a:rPr lang="en-US" altLang="ja-JP" sz="7000" dirty="0">
                <a:latin typeface="A-OTF UD新ゴNT Pro H" panose="020B0800000000000000" pitchFamily="34" charset="-128"/>
                <a:ea typeface="A-OTF UD新ゴNT Pro H" panose="020B0800000000000000" pitchFamily="34" charset="-128"/>
              </a:rPr>
              <a:t>AT</a:t>
            </a:r>
            <a:r>
              <a:rPr lang="ja-JP" altLang="en-US" sz="7000" dirty="0">
                <a:latin typeface="A-OTF UD新ゴNT Pro H" panose="020B0800000000000000" pitchFamily="34" charset="-128"/>
                <a:ea typeface="A-OTF UD新ゴNT Pro H" panose="020B0800000000000000" pitchFamily="34" charset="-128"/>
              </a:rPr>
              <a:t>文書を魅せる技</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F9BA062-62AD-4E8D-A093-16EE8B7CD9EC}"/>
              </a:ext>
            </a:extLst>
          </p:cNvPr>
          <p:cNvSpPr txBox="1"/>
          <p:nvPr/>
        </p:nvSpPr>
        <p:spPr>
          <a:xfrm>
            <a:off x="1701678" y="2235640"/>
            <a:ext cx="10940465" cy="3785652"/>
          </a:xfrm>
          <a:prstGeom prst="rect">
            <a:avLst/>
          </a:prstGeom>
          <a:noFill/>
        </p:spPr>
        <p:txBody>
          <a:bodyPr wrap="square" rtlCol="0">
            <a:spAutoFit/>
          </a:bodyPr>
          <a:lstStyle/>
          <a:p>
            <a:r>
              <a:rPr kumimoji="1" lang="ja-JP" altLang="en-US" sz="12000" dirty="0">
                <a:latin typeface="A-OTF UD新ゴNT Pro H" panose="020B0800000000000000" pitchFamily="34" charset="-128"/>
                <a:ea typeface="A-OTF UD新ゴNT Pro H" panose="020B0800000000000000" pitchFamily="34" charset="-128"/>
              </a:rPr>
              <a:t>ワードプレス</a:t>
            </a:r>
            <a:endParaRPr kumimoji="1" lang="en-US" altLang="ja-JP" sz="12000" dirty="0">
              <a:latin typeface="A-OTF UD新ゴNT Pro H" panose="020B0800000000000000" pitchFamily="34" charset="-128"/>
              <a:ea typeface="A-OTF UD新ゴNT Pro H" panose="020B0800000000000000" pitchFamily="34" charset="-128"/>
            </a:endParaRPr>
          </a:p>
          <a:p>
            <a:r>
              <a:rPr lang="ja-JP" altLang="en-US" sz="12000" dirty="0">
                <a:latin typeface="A-OTF UD新ゴNT Pro H" panose="020B0800000000000000" pitchFamily="34" charset="-128"/>
                <a:ea typeface="A-OTF UD新ゴNT Pro H" panose="020B0800000000000000" pitchFamily="34" charset="-128"/>
              </a:rPr>
              <a:t>風に変更</a:t>
            </a:r>
            <a:endParaRPr kumimoji="1" lang="en-US" altLang="ja-JP" sz="12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004766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1D4C9C-D711-48CF-BB2B-7368CF6387C4}"/>
              </a:ext>
            </a:extLst>
          </p:cNvPr>
          <p:cNvSpPr txBox="1"/>
          <p:nvPr/>
        </p:nvSpPr>
        <p:spPr>
          <a:xfrm>
            <a:off x="911456" y="836708"/>
            <a:ext cx="10940465" cy="1169551"/>
          </a:xfrm>
          <a:prstGeom prst="rect">
            <a:avLst/>
          </a:prstGeom>
          <a:noFill/>
        </p:spPr>
        <p:txBody>
          <a:bodyPr wrap="square" rtlCol="0">
            <a:spAutoFit/>
          </a:bodyPr>
          <a:lstStyle/>
          <a:p>
            <a:r>
              <a:rPr lang="en-US" altLang="ja-JP" sz="7000" dirty="0">
                <a:latin typeface="A-OTF UD新ゴNT Pro H" panose="020B0800000000000000" pitchFamily="34" charset="-128"/>
                <a:ea typeface="A-OTF UD新ゴNT Pro H" panose="020B0800000000000000" pitchFamily="34" charset="-128"/>
              </a:rPr>
              <a:t>AT</a:t>
            </a:r>
            <a:r>
              <a:rPr lang="ja-JP" altLang="en-US" sz="7000" dirty="0">
                <a:latin typeface="A-OTF UD新ゴNT Pro H" panose="020B0800000000000000" pitchFamily="34" charset="-128"/>
                <a:ea typeface="A-OTF UD新ゴNT Pro H" panose="020B0800000000000000" pitchFamily="34" charset="-128"/>
              </a:rPr>
              <a:t>文書を魅せる技</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F9BA062-62AD-4E8D-A093-16EE8B7CD9EC}"/>
              </a:ext>
            </a:extLst>
          </p:cNvPr>
          <p:cNvSpPr txBox="1"/>
          <p:nvPr/>
        </p:nvSpPr>
        <p:spPr>
          <a:xfrm>
            <a:off x="2559633" y="3025639"/>
            <a:ext cx="10940465" cy="1938992"/>
          </a:xfrm>
          <a:prstGeom prst="rect">
            <a:avLst/>
          </a:prstGeom>
          <a:noFill/>
        </p:spPr>
        <p:txBody>
          <a:bodyPr wrap="square" rtlCol="0">
            <a:spAutoFit/>
          </a:bodyPr>
          <a:lstStyle/>
          <a:p>
            <a:r>
              <a:rPr kumimoji="1" lang="ja-JP" altLang="en-US" sz="12000" dirty="0">
                <a:latin typeface="A-OTF UD新ゴNT Pro H" panose="020B0800000000000000" pitchFamily="34" charset="-128"/>
                <a:ea typeface="A-OTF UD新ゴNT Pro H" panose="020B0800000000000000" pitchFamily="34" charset="-128"/>
              </a:rPr>
              <a:t>動画の</a:t>
            </a:r>
            <a:r>
              <a:rPr lang="ja-JP" altLang="en-US" sz="12000" dirty="0">
                <a:latin typeface="A-OTF UD新ゴNT Pro H" panose="020B0800000000000000" pitchFamily="34" charset="-128"/>
                <a:ea typeface="A-OTF UD新ゴNT Pro H" panose="020B0800000000000000" pitchFamily="34" charset="-128"/>
              </a:rPr>
              <a:t>挿入</a:t>
            </a:r>
            <a:endParaRPr kumimoji="1" lang="en-US" altLang="ja-JP" sz="12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539185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CC0032E-E4CF-4FC6-850E-6E0B71EAC91D}"/>
              </a:ext>
            </a:extLst>
          </p:cNvPr>
          <p:cNvPicPr>
            <a:picLocks noChangeAspect="1"/>
          </p:cNvPicPr>
          <p:nvPr/>
        </p:nvPicPr>
        <p:blipFill rotWithShape="1">
          <a:blip r:embed="rId3"/>
          <a:srcRect l="17870" t="27490" r="19537"/>
          <a:stretch/>
        </p:blipFill>
        <p:spPr>
          <a:xfrm>
            <a:off x="1388533" y="230111"/>
            <a:ext cx="10171288" cy="6627889"/>
          </a:xfrm>
          <a:prstGeom prst="rect">
            <a:avLst/>
          </a:prstGeom>
        </p:spPr>
      </p:pic>
      <p:sp>
        <p:nvSpPr>
          <p:cNvPr id="6" name="四角形: 角を丸くする 5">
            <a:extLst>
              <a:ext uri="{FF2B5EF4-FFF2-40B4-BE49-F238E27FC236}">
                <a16:creationId xmlns:a16="http://schemas.microsoft.com/office/drawing/2014/main" id="{A56F69D2-598C-4FCC-BCB4-6979CEDA0F47}"/>
              </a:ext>
            </a:extLst>
          </p:cNvPr>
          <p:cNvSpPr/>
          <p:nvPr/>
        </p:nvSpPr>
        <p:spPr>
          <a:xfrm>
            <a:off x="3285067" y="747671"/>
            <a:ext cx="3725334" cy="2130996"/>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4284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E2E4A-AB83-4119-96DC-EB902512AC8B}"/>
              </a:ext>
            </a:extLst>
          </p:cNvPr>
          <p:cNvPicPr>
            <a:picLocks noChangeAspect="1"/>
          </p:cNvPicPr>
          <p:nvPr/>
        </p:nvPicPr>
        <p:blipFill rotWithShape="1">
          <a:blip r:embed="rId3"/>
          <a:srcRect l="32685" t="40165" r="32592" b="28762"/>
          <a:stretch/>
        </p:blipFill>
        <p:spPr>
          <a:xfrm>
            <a:off x="632178" y="643467"/>
            <a:ext cx="10860202" cy="5466862"/>
          </a:xfrm>
          <a:prstGeom prst="rect">
            <a:avLst/>
          </a:prstGeom>
        </p:spPr>
      </p:pic>
      <p:sp>
        <p:nvSpPr>
          <p:cNvPr id="6" name="四角形: 角を丸くする 5">
            <a:extLst>
              <a:ext uri="{FF2B5EF4-FFF2-40B4-BE49-F238E27FC236}">
                <a16:creationId xmlns:a16="http://schemas.microsoft.com/office/drawing/2014/main" id="{A56F69D2-598C-4FCC-BCB4-6979CEDA0F47}"/>
              </a:ext>
            </a:extLst>
          </p:cNvPr>
          <p:cNvSpPr/>
          <p:nvPr/>
        </p:nvSpPr>
        <p:spPr>
          <a:xfrm>
            <a:off x="1185333" y="1207911"/>
            <a:ext cx="3115734" cy="1185333"/>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9CC67AC-0D63-41CF-A65A-462B15CE68C6}"/>
              </a:ext>
            </a:extLst>
          </p:cNvPr>
          <p:cNvSpPr/>
          <p:nvPr/>
        </p:nvSpPr>
        <p:spPr>
          <a:xfrm>
            <a:off x="632178" y="2784231"/>
            <a:ext cx="11153422" cy="2465102"/>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16797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85C5458-FF7D-44A4-8E04-7D70D01453D7}"/>
              </a:ext>
            </a:extLst>
          </p:cNvPr>
          <p:cNvPicPr>
            <a:picLocks noChangeAspect="1"/>
          </p:cNvPicPr>
          <p:nvPr/>
        </p:nvPicPr>
        <p:blipFill rotWithShape="1">
          <a:blip r:embed="rId3"/>
          <a:srcRect l="2407" t="18483" r="32315" b="18483"/>
          <a:stretch/>
        </p:blipFill>
        <p:spPr>
          <a:xfrm>
            <a:off x="-1" y="262887"/>
            <a:ext cx="11965531" cy="6499157"/>
          </a:xfrm>
          <a:prstGeom prst="rect">
            <a:avLst/>
          </a:prstGeom>
        </p:spPr>
      </p:pic>
      <p:sp>
        <p:nvSpPr>
          <p:cNvPr id="6" name="四角形: 角を丸くする 5">
            <a:extLst>
              <a:ext uri="{FF2B5EF4-FFF2-40B4-BE49-F238E27FC236}">
                <a16:creationId xmlns:a16="http://schemas.microsoft.com/office/drawing/2014/main" id="{A56F69D2-598C-4FCC-BCB4-6979CEDA0F47}"/>
              </a:ext>
            </a:extLst>
          </p:cNvPr>
          <p:cNvSpPr/>
          <p:nvPr/>
        </p:nvSpPr>
        <p:spPr>
          <a:xfrm>
            <a:off x="9437510" y="5125156"/>
            <a:ext cx="1038579" cy="666044"/>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2498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2D6D62-5BAB-413A-945B-C02E55035578}"/>
              </a:ext>
            </a:extLst>
          </p:cNvPr>
          <p:cNvPicPr>
            <a:picLocks noChangeAspect="1"/>
          </p:cNvPicPr>
          <p:nvPr/>
        </p:nvPicPr>
        <p:blipFill rotWithShape="1">
          <a:blip r:embed="rId3"/>
          <a:srcRect l="33056" t="36709" r="33426" b="25267"/>
          <a:stretch/>
        </p:blipFill>
        <p:spPr>
          <a:xfrm>
            <a:off x="1670755" y="507999"/>
            <a:ext cx="8686188" cy="5542845"/>
          </a:xfrm>
          <a:prstGeom prst="rect">
            <a:avLst/>
          </a:prstGeom>
        </p:spPr>
      </p:pic>
      <p:sp>
        <p:nvSpPr>
          <p:cNvPr id="6" name="四角形: 角を丸くする 5">
            <a:extLst>
              <a:ext uri="{FF2B5EF4-FFF2-40B4-BE49-F238E27FC236}">
                <a16:creationId xmlns:a16="http://schemas.microsoft.com/office/drawing/2014/main" id="{A56F69D2-598C-4FCC-BCB4-6979CEDA0F47}"/>
              </a:ext>
            </a:extLst>
          </p:cNvPr>
          <p:cNvSpPr/>
          <p:nvPr/>
        </p:nvSpPr>
        <p:spPr>
          <a:xfrm>
            <a:off x="1952977" y="1365956"/>
            <a:ext cx="1456267" cy="1964266"/>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669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E7722F4-0083-4830-970B-EAE336D291E7}"/>
              </a:ext>
            </a:extLst>
          </p:cNvPr>
          <p:cNvPicPr>
            <a:picLocks noChangeAspect="1"/>
          </p:cNvPicPr>
          <p:nvPr/>
        </p:nvPicPr>
        <p:blipFill rotWithShape="1">
          <a:blip r:embed="rId3"/>
          <a:srcRect l="48796" t="28807" r="8426" b="17861"/>
          <a:stretch/>
        </p:blipFill>
        <p:spPr>
          <a:xfrm>
            <a:off x="1140177" y="203053"/>
            <a:ext cx="8918223" cy="6254338"/>
          </a:xfrm>
          <a:prstGeom prst="rect">
            <a:avLst/>
          </a:prstGeom>
        </p:spPr>
      </p:pic>
      <p:sp>
        <p:nvSpPr>
          <p:cNvPr id="6" name="四角形: 角を丸くする 5">
            <a:extLst>
              <a:ext uri="{FF2B5EF4-FFF2-40B4-BE49-F238E27FC236}">
                <a16:creationId xmlns:a16="http://schemas.microsoft.com/office/drawing/2014/main" id="{A56F69D2-598C-4FCC-BCB4-6979CEDA0F47}"/>
              </a:ext>
            </a:extLst>
          </p:cNvPr>
          <p:cNvSpPr/>
          <p:nvPr/>
        </p:nvSpPr>
        <p:spPr>
          <a:xfrm>
            <a:off x="4154309" y="824090"/>
            <a:ext cx="5554135" cy="3488266"/>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9506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A3D3CD6-4ED8-4605-87EF-380CCEF36D05}"/>
              </a:ext>
            </a:extLst>
          </p:cNvPr>
          <p:cNvPicPr>
            <a:picLocks noChangeAspect="1"/>
          </p:cNvPicPr>
          <p:nvPr/>
        </p:nvPicPr>
        <p:blipFill rotWithShape="1">
          <a:blip r:embed="rId3"/>
          <a:srcRect l="32778" t="40597" r="32500" b="28560"/>
          <a:stretch/>
        </p:blipFill>
        <p:spPr>
          <a:xfrm>
            <a:off x="541867" y="669082"/>
            <a:ext cx="11177944" cy="5584961"/>
          </a:xfrm>
          <a:prstGeom prst="rect">
            <a:avLst/>
          </a:prstGeom>
        </p:spPr>
      </p:pic>
      <p:sp>
        <p:nvSpPr>
          <p:cNvPr id="7" name="四角形: 角を丸くする 6">
            <a:extLst>
              <a:ext uri="{FF2B5EF4-FFF2-40B4-BE49-F238E27FC236}">
                <a16:creationId xmlns:a16="http://schemas.microsoft.com/office/drawing/2014/main" id="{39CC67AC-0D63-41CF-A65A-462B15CE68C6}"/>
              </a:ext>
            </a:extLst>
          </p:cNvPr>
          <p:cNvSpPr/>
          <p:nvPr/>
        </p:nvSpPr>
        <p:spPr>
          <a:xfrm>
            <a:off x="225778" y="2784231"/>
            <a:ext cx="11559822" cy="2465102"/>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42999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4AF233-B61D-4C72-9985-A73E2A91FB49}"/>
              </a:ext>
            </a:extLst>
          </p:cNvPr>
          <p:cNvPicPr>
            <a:picLocks noChangeAspect="1"/>
          </p:cNvPicPr>
          <p:nvPr/>
        </p:nvPicPr>
        <p:blipFill rotWithShape="1">
          <a:blip r:embed="rId3"/>
          <a:srcRect l="17129" t="26502" r="19444"/>
          <a:stretch/>
        </p:blipFill>
        <p:spPr>
          <a:xfrm>
            <a:off x="406400" y="208844"/>
            <a:ext cx="9640711" cy="6284055"/>
          </a:xfrm>
          <a:prstGeom prst="rect">
            <a:avLst/>
          </a:prstGeom>
        </p:spPr>
      </p:pic>
      <p:sp>
        <p:nvSpPr>
          <p:cNvPr id="7" name="四角形: 角を丸くする 6">
            <a:extLst>
              <a:ext uri="{FF2B5EF4-FFF2-40B4-BE49-F238E27FC236}">
                <a16:creationId xmlns:a16="http://schemas.microsoft.com/office/drawing/2014/main" id="{39CC67AC-0D63-41CF-A65A-462B15CE68C6}"/>
              </a:ext>
            </a:extLst>
          </p:cNvPr>
          <p:cNvSpPr/>
          <p:nvPr/>
        </p:nvSpPr>
        <p:spPr>
          <a:xfrm>
            <a:off x="485422" y="1598897"/>
            <a:ext cx="7055556" cy="3673013"/>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9863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0175E6F-5E99-4BD5-84C0-F9EBBBE1B3A4}"/>
              </a:ext>
            </a:extLst>
          </p:cNvPr>
          <p:cNvSpPr txBox="1"/>
          <p:nvPr/>
        </p:nvSpPr>
        <p:spPr>
          <a:xfrm>
            <a:off x="917104" y="897480"/>
            <a:ext cx="10940465" cy="4708981"/>
          </a:xfrm>
          <a:prstGeom prst="rect">
            <a:avLst/>
          </a:prstGeom>
          <a:noFill/>
        </p:spPr>
        <p:txBody>
          <a:bodyPr wrap="square" rtlCol="0">
            <a:spAutoFit/>
          </a:bodyPr>
          <a:lstStyle/>
          <a:p>
            <a:r>
              <a:rPr kumimoji="1" lang="en-US" altLang="ja-JP" sz="10000" dirty="0">
                <a:latin typeface="A-OTF UD新ゴNT Pro H" panose="020B0800000000000000" pitchFamily="34" charset="-128"/>
                <a:ea typeface="A-OTF UD新ゴNT Pro H" panose="020B0800000000000000" pitchFamily="34" charset="-128"/>
              </a:rPr>
              <a:t>Google map</a:t>
            </a:r>
          </a:p>
          <a:p>
            <a:r>
              <a:rPr lang="ja-JP" altLang="en-US" sz="10000" dirty="0">
                <a:latin typeface="A-OTF UD新ゴNT Pro H" panose="020B0800000000000000" pitchFamily="34" charset="-128"/>
                <a:ea typeface="A-OTF UD新ゴNT Pro H" panose="020B0800000000000000" pitchFamily="34" charset="-128"/>
              </a:rPr>
              <a:t>スプレッドシート</a:t>
            </a:r>
            <a:endParaRPr lang="en-US" altLang="ja-JP" sz="10000" dirty="0">
              <a:latin typeface="A-OTF UD新ゴNT Pro H" panose="020B0800000000000000" pitchFamily="34" charset="-128"/>
              <a:ea typeface="A-OTF UD新ゴNT Pro H" panose="020B0800000000000000" pitchFamily="34" charset="-128"/>
            </a:endParaRPr>
          </a:p>
          <a:p>
            <a:r>
              <a:rPr kumimoji="1" lang="en-US" altLang="ja-JP" sz="10000" dirty="0">
                <a:latin typeface="A-OTF UD新ゴNT Pro H" panose="020B0800000000000000" pitchFamily="34" charset="-128"/>
                <a:ea typeface="A-OTF UD新ゴNT Pro H" panose="020B0800000000000000" pitchFamily="34" charset="-128"/>
              </a:rPr>
              <a:t>Google</a:t>
            </a:r>
            <a:r>
              <a:rPr kumimoji="1" lang="ja-JP" altLang="en-US" sz="10000" dirty="0">
                <a:latin typeface="A-OTF UD新ゴNT Pro H" panose="020B0800000000000000" pitchFamily="34" charset="-128"/>
                <a:ea typeface="A-OTF UD新ゴNT Pro H" panose="020B0800000000000000" pitchFamily="34" charset="-128"/>
              </a:rPr>
              <a:t>フォーム</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490469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6592" y="1311576"/>
            <a:ext cx="12385183" cy="4708981"/>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バックオフィスの</a:t>
            </a:r>
            <a:endParaRPr kumimoji="1" lang="en-US" altLang="ja-JP" sz="10000" dirty="0">
              <a:latin typeface="A-OTF UD新ゴNT Pro H" panose="020B0800000000000000" pitchFamily="34" charset="-128"/>
              <a:ea typeface="A-OTF UD新ゴNT Pro H" panose="020B0800000000000000" pitchFamily="34" charset="-128"/>
            </a:endParaRPr>
          </a:p>
          <a:p>
            <a:pPr algn="ctr"/>
            <a:r>
              <a:rPr kumimoji="1" lang="ja-JP" altLang="en-US" sz="10000" dirty="0">
                <a:latin typeface="A-OTF UD新ゴNT Pro H" panose="020B0800000000000000" pitchFamily="34" charset="-128"/>
                <a:ea typeface="A-OTF UD新ゴNT Pro H" panose="020B0800000000000000" pitchFamily="34" charset="-128"/>
              </a:rPr>
              <a:t>デジタル化が</a:t>
            </a:r>
            <a:endParaRPr kumimoji="1" lang="en-US" altLang="ja-JP" sz="10000" dirty="0">
              <a:latin typeface="A-OTF UD新ゴNT Pro H" panose="020B0800000000000000" pitchFamily="34" charset="-128"/>
              <a:ea typeface="A-OTF UD新ゴNT Pro H" panose="020B0800000000000000" pitchFamily="34" charset="-128"/>
            </a:endParaRPr>
          </a:p>
          <a:p>
            <a:pPr algn="ctr"/>
            <a:r>
              <a:rPr kumimoji="1" lang="ja-JP" altLang="en-US" sz="10000" dirty="0">
                <a:latin typeface="A-OTF UD新ゴNT Pro H" panose="020B0800000000000000" pitchFamily="34" charset="-128"/>
                <a:ea typeface="A-OTF UD新ゴNT Pro H" panose="020B0800000000000000" pitchFamily="34" charset="-128"/>
              </a:rPr>
              <a:t>急務かつ絶対</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32471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448D83-F1B6-4D28-A848-AE49E0E866E6}"/>
              </a:ext>
            </a:extLst>
          </p:cNvPr>
          <p:cNvSpPr txBox="1"/>
          <p:nvPr/>
        </p:nvSpPr>
        <p:spPr>
          <a:xfrm>
            <a:off x="198261" y="989527"/>
            <a:ext cx="11795477" cy="1169551"/>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会員手帳が楽ちんデジタル化</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722CE9C-7A77-40C4-96EF-26FC4FFF0283}"/>
              </a:ext>
            </a:extLst>
          </p:cNvPr>
          <p:cNvSpPr txBox="1"/>
          <p:nvPr/>
        </p:nvSpPr>
        <p:spPr>
          <a:xfrm>
            <a:off x="2503189" y="3036928"/>
            <a:ext cx="9292288" cy="2246769"/>
          </a:xfrm>
          <a:prstGeom prst="rect">
            <a:avLst/>
          </a:prstGeom>
          <a:noFill/>
        </p:spPr>
        <p:txBody>
          <a:bodyPr wrap="square" rtlCol="0">
            <a:spAutoFit/>
          </a:bodyPr>
          <a:lstStyle/>
          <a:p>
            <a:r>
              <a:rPr kumimoji="1" lang="ja-JP" altLang="en-US" sz="14000" dirty="0">
                <a:latin typeface="A-OTF UD新ゴNT Pro H" panose="020B0800000000000000" pitchFamily="34" charset="-128"/>
                <a:ea typeface="A-OTF UD新ゴNT Pro H" panose="020B0800000000000000" pitchFamily="34" charset="-128"/>
              </a:rPr>
              <a:t>手帳機能</a:t>
            </a:r>
            <a:endParaRPr kumimoji="1" lang="en-US" altLang="ja-JP" sz="14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4348978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E6C4E5-AA20-4420-BFFA-AA9A446B5225}"/>
              </a:ext>
            </a:extLst>
          </p:cNvPr>
          <p:cNvPicPr>
            <a:picLocks noChangeAspect="1"/>
          </p:cNvPicPr>
          <p:nvPr/>
        </p:nvPicPr>
        <p:blipFill rotWithShape="1">
          <a:blip r:embed="rId3"/>
          <a:srcRect l="7407" t="12181" r="50000" b="47984"/>
          <a:stretch/>
        </p:blipFill>
        <p:spPr>
          <a:xfrm>
            <a:off x="406399" y="488244"/>
            <a:ext cx="11179732" cy="5881511"/>
          </a:xfrm>
          <a:prstGeom prst="rect">
            <a:avLst/>
          </a:prstGeom>
        </p:spPr>
      </p:pic>
      <p:sp>
        <p:nvSpPr>
          <p:cNvPr id="6" name="四角形: 角を丸くする 5">
            <a:extLst>
              <a:ext uri="{FF2B5EF4-FFF2-40B4-BE49-F238E27FC236}">
                <a16:creationId xmlns:a16="http://schemas.microsoft.com/office/drawing/2014/main" id="{EF5BA690-0A6F-4C27-A866-BFEEC7A76E15}"/>
              </a:ext>
            </a:extLst>
          </p:cNvPr>
          <p:cNvSpPr/>
          <p:nvPr/>
        </p:nvSpPr>
        <p:spPr>
          <a:xfrm>
            <a:off x="1377244" y="1309511"/>
            <a:ext cx="6163734" cy="846667"/>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59524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074509"/>
            <a:ext cx="12385183" cy="4708981"/>
          </a:xfrm>
          <a:prstGeom prst="rect">
            <a:avLst/>
          </a:prstGeom>
          <a:noFill/>
        </p:spPr>
        <p:txBody>
          <a:bodyPr wrap="square" rtlCol="0">
            <a:spAutoFit/>
          </a:bodyPr>
          <a:lstStyle/>
          <a:p>
            <a:pPr algn="ctr"/>
            <a:r>
              <a:rPr kumimoji="1" lang="en-US" altLang="ja-JP" sz="10000" dirty="0">
                <a:latin typeface="A-OTF UD新ゴNT Pro H" panose="020B0800000000000000" pitchFamily="34" charset="-128"/>
                <a:ea typeface="A-OTF UD新ゴNT Pro H" panose="020B0800000000000000" pitchFamily="34" charset="-128"/>
              </a:rPr>
              <a:t>AT</a:t>
            </a:r>
          </a:p>
          <a:p>
            <a:pPr algn="ctr"/>
            <a:r>
              <a:rPr lang="ja-JP" altLang="en-US" sz="10000" dirty="0">
                <a:solidFill>
                  <a:srgbClr val="FF0000"/>
                </a:solidFill>
                <a:latin typeface="A-OTF UD新ゴNT Pro H" panose="020B0800000000000000" pitchFamily="34" charset="-128"/>
                <a:ea typeface="A-OTF UD新ゴNT Pro H" panose="020B0800000000000000" pitchFamily="34" charset="-128"/>
              </a:rPr>
              <a:t>大会登録システム</a:t>
            </a:r>
            <a:endParaRPr lang="en-US" altLang="ja-JP" sz="10000" dirty="0">
              <a:solidFill>
                <a:srgbClr val="FF0000"/>
              </a:solidFill>
              <a:latin typeface="A-OTF UD新ゴNT Pro H" panose="020B0800000000000000" pitchFamily="34" charset="-128"/>
              <a:ea typeface="A-OTF UD新ゴNT Pro H" panose="020B0800000000000000" pitchFamily="34" charset="-128"/>
            </a:endParaRPr>
          </a:p>
          <a:p>
            <a:pPr algn="ctr"/>
            <a:r>
              <a:rPr kumimoji="1" lang="en-US" altLang="ja-JP" sz="10000" dirty="0">
                <a:latin typeface="A-OTF UD新ゴNT Pro H" panose="020B0800000000000000" pitchFamily="34" charset="-128"/>
                <a:ea typeface="A-OTF UD新ゴNT Pro H" panose="020B0800000000000000" pitchFamily="34" charset="-128"/>
              </a:rPr>
              <a:t>ZOOM</a:t>
            </a:r>
          </a:p>
        </p:txBody>
      </p:sp>
    </p:spTree>
    <p:extLst>
      <p:ext uri="{BB962C8B-B14F-4D97-AF65-F5344CB8AC3E}">
        <p14:creationId xmlns:p14="http://schemas.microsoft.com/office/powerpoint/2010/main" val="3864680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8FB6D38-C3E4-42C8-945D-62A87F063E79}"/>
              </a:ext>
            </a:extLst>
          </p:cNvPr>
          <p:cNvPicPr>
            <a:picLocks noChangeAspect="1"/>
          </p:cNvPicPr>
          <p:nvPr/>
        </p:nvPicPr>
        <p:blipFill rotWithShape="1">
          <a:blip r:embed="rId3"/>
          <a:srcRect l="16482" t="13333" r="16111" b="26091"/>
          <a:stretch/>
        </p:blipFill>
        <p:spPr>
          <a:xfrm>
            <a:off x="378913" y="539044"/>
            <a:ext cx="11434174" cy="5779912"/>
          </a:xfrm>
          <a:prstGeom prst="rect">
            <a:avLst/>
          </a:prstGeom>
        </p:spPr>
      </p:pic>
    </p:spTree>
    <p:extLst>
      <p:ext uri="{BB962C8B-B14F-4D97-AF65-F5344CB8AC3E}">
        <p14:creationId xmlns:p14="http://schemas.microsoft.com/office/powerpoint/2010/main" val="20628473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448D83-F1B6-4D28-A848-AE49E0E866E6}"/>
              </a:ext>
            </a:extLst>
          </p:cNvPr>
          <p:cNvSpPr txBox="1"/>
          <p:nvPr/>
        </p:nvSpPr>
        <p:spPr>
          <a:xfrm>
            <a:off x="1835150" y="1339483"/>
            <a:ext cx="9115072" cy="1169551"/>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大会登録システムは</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722CE9C-7A77-40C4-96EF-26FC4FFF0283}"/>
              </a:ext>
            </a:extLst>
          </p:cNvPr>
          <p:cNvSpPr txBox="1"/>
          <p:nvPr/>
        </p:nvSpPr>
        <p:spPr>
          <a:xfrm>
            <a:off x="1538464" y="3036929"/>
            <a:ext cx="9708443" cy="2862322"/>
          </a:xfrm>
          <a:prstGeom prst="rect">
            <a:avLst/>
          </a:prstGeom>
          <a:noFill/>
        </p:spPr>
        <p:txBody>
          <a:bodyPr wrap="square" rtlCol="0">
            <a:spAutoFit/>
          </a:bodyPr>
          <a:lstStyle/>
          <a:p>
            <a:r>
              <a:rPr kumimoji="1" lang="ja-JP" altLang="en-US" sz="18000" dirty="0">
                <a:latin typeface="A-OTF UD新ゴNT Pro H" panose="020B0800000000000000" pitchFamily="34" charset="-128"/>
                <a:ea typeface="A-OTF UD新ゴNT Pro H" panose="020B0800000000000000" pitchFamily="34" charset="-128"/>
              </a:rPr>
              <a:t>種類あり</a:t>
            </a:r>
            <a:endParaRPr kumimoji="1" lang="en-US" altLang="ja-JP" sz="18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6248536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4">
            <a:extLst>
              <a:ext uri="{FF2B5EF4-FFF2-40B4-BE49-F238E27FC236}">
                <a16:creationId xmlns:a16="http://schemas.microsoft.com/office/drawing/2014/main" id="{BF2D39A8-EC1A-4BE3-BCE7-695D0E9C33B9}"/>
              </a:ext>
            </a:extLst>
          </p:cNvPr>
          <p:cNvGraphicFramePr>
            <a:graphicFrameLocks noGrp="1"/>
          </p:cNvGraphicFramePr>
          <p:nvPr>
            <p:extLst>
              <p:ext uri="{D42A27DB-BD31-4B8C-83A1-F6EECF244321}">
                <p14:modId xmlns:p14="http://schemas.microsoft.com/office/powerpoint/2010/main" val="3969651718"/>
              </p:ext>
            </p:extLst>
          </p:nvPr>
        </p:nvGraphicFramePr>
        <p:xfrm>
          <a:off x="440266" y="256820"/>
          <a:ext cx="11311468" cy="6351270"/>
        </p:xfrm>
        <a:graphic>
          <a:graphicData uri="http://schemas.openxmlformats.org/drawingml/2006/table">
            <a:tbl>
              <a:tblPr firstRow="1" firstCol="1" bandRow="1">
                <a:tableStyleId>{5C22544A-7EE6-4342-B048-85BDC9FD1C3A}</a:tableStyleId>
              </a:tblPr>
              <a:tblGrid>
                <a:gridCol w="2827867">
                  <a:extLst>
                    <a:ext uri="{9D8B030D-6E8A-4147-A177-3AD203B41FA5}">
                      <a16:colId xmlns:a16="http://schemas.microsoft.com/office/drawing/2014/main" val="1834050102"/>
                    </a:ext>
                  </a:extLst>
                </a:gridCol>
                <a:gridCol w="2827867">
                  <a:extLst>
                    <a:ext uri="{9D8B030D-6E8A-4147-A177-3AD203B41FA5}">
                      <a16:colId xmlns:a16="http://schemas.microsoft.com/office/drawing/2014/main" val="4152692226"/>
                    </a:ext>
                  </a:extLst>
                </a:gridCol>
                <a:gridCol w="2827867">
                  <a:extLst>
                    <a:ext uri="{9D8B030D-6E8A-4147-A177-3AD203B41FA5}">
                      <a16:colId xmlns:a16="http://schemas.microsoft.com/office/drawing/2014/main" val="3161302429"/>
                    </a:ext>
                  </a:extLst>
                </a:gridCol>
                <a:gridCol w="2827867">
                  <a:extLst>
                    <a:ext uri="{9D8B030D-6E8A-4147-A177-3AD203B41FA5}">
                      <a16:colId xmlns:a16="http://schemas.microsoft.com/office/drawing/2014/main" val="392056350"/>
                    </a:ext>
                  </a:extLst>
                </a:gridCol>
              </a:tblGrid>
              <a:tr h="1504950">
                <a:tc>
                  <a:txBody>
                    <a:bodyPr/>
                    <a:lstStyle/>
                    <a:p>
                      <a:endParaRPr kumimoji="1" lang="ja-JP" altLang="en-US" dirty="0">
                        <a:latin typeface="A-OTF UD新ゴ Pro B" panose="020B0700000000000000" pitchFamily="34" charset="-128"/>
                        <a:ea typeface="A-OTF UD新ゴ Pro B" panose="020B0700000000000000" pitchFamily="34" charset="-128"/>
                      </a:endParaRPr>
                    </a:p>
                  </a:txBody>
                  <a:tcPr/>
                </a:tc>
                <a:tc>
                  <a:txBody>
                    <a:bodyPr/>
                    <a:lstStyle/>
                    <a:p>
                      <a:pPr algn="ctr"/>
                      <a:r>
                        <a:rPr kumimoji="1" lang="en-US" altLang="ja-JP" sz="4000" dirty="0">
                          <a:latin typeface="A-OTF UD新ゴ Pro B" panose="020B0700000000000000" pitchFamily="34" charset="-128"/>
                          <a:ea typeface="A-OTF UD新ゴ Pro B" panose="020B0700000000000000" pitchFamily="34" charset="-128"/>
                        </a:rPr>
                        <a:t>YEG</a:t>
                      </a:r>
                      <a:r>
                        <a:rPr kumimoji="1" lang="ja-JP" altLang="en-US" sz="4000" dirty="0">
                          <a:latin typeface="A-OTF UD新ゴ Pro B" panose="020B0700000000000000" pitchFamily="34" charset="-128"/>
                          <a:ea typeface="A-OTF UD新ゴ Pro B" panose="020B0700000000000000" pitchFamily="34" charset="-128"/>
                        </a:rPr>
                        <a:t>大会登録システム</a:t>
                      </a:r>
                    </a:p>
                  </a:txBody>
                  <a:tcPr anchor="ctr"/>
                </a:tc>
                <a:tc>
                  <a:txBody>
                    <a:bodyPr/>
                    <a:lstStyle/>
                    <a:p>
                      <a:pPr algn="ctr"/>
                      <a:r>
                        <a:rPr kumimoji="1" lang="en-US" altLang="ja-JP" sz="4000" dirty="0">
                          <a:latin typeface="A-OTF UD新ゴ Pro B" panose="020B0700000000000000" pitchFamily="34" charset="-128"/>
                          <a:ea typeface="A-OTF UD新ゴ Pro B" panose="020B0700000000000000" pitchFamily="34" charset="-128"/>
                        </a:rPr>
                        <a:t>AMARYS</a:t>
                      </a:r>
                      <a:endParaRPr kumimoji="1" lang="ja-JP" altLang="en-US" sz="4000" dirty="0">
                        <a:latin typeface="A-OTF UD新ゴ Pro B" panose="020B0700000000000000" pitchFamily="34" charset="-128"/>
                        <a:ea typeface="A-OTF UD新ゴ Pro B" panose="020B0700000000000000" pitchFamily="34" charset="-128"/>
                      </a:endParaRPr>
                    </a:p>
                  </a:txBody>
                  <a:tcPr anchor="ctr"/>
                </a:tc>
                <a:tc>
                  <a:txBody>
                    <a:bodyPr/>
                    <a:lstStyle/>
                    <a:p>
                      <a:pPr algn="ctr"/>
                      <a:r>
                        <a:rPr kumimoji="1" lang="en-US" altLang="ja-JP" sz="4000" dirty="0">
                          <a:latin typeface="A-OTF UD新ゴ Pro B" panose="020B0700000000000000" pitchFamily="34" charset="-128"/>
                          <a:ea typeface="A-OTF UD新ゴ Pro B" panose="020B0700000000000000" pitchFamily="34" charset="-128"/>
                        </a:rPr>
                        <a:t>Apollon</a:t>
                      </a:r>
                      <a:endParaRPr kumimoji="1" lang="ja-JP" altLang="en-US" sz="4000" dirty="0">
                        <a:latin typeface="A-OTF UD新ゴ Pro B" panose="020B0700000000000000" pitchFamily="34" charset="-128"/>
                        <a:ea typeface="A-OTF UD新ゴ Pro B" panose="020B0700000000000000" pitchFamily="34" charset="-128"/>
                      </a:endParaRPr>
                    </a:p>
                  </a:txBody>
                  <a:tcPr anchor="ctr"/>
                </a:tc>
                <a:extLst>
                  <a:ext uri="{0D108BD9-81ED-4DB2-BD59-A6C34878D82A}">
                    <a16:rowId xmlns:a16="http://schemas.microsoft.com/office/drawing/2014/main" val="1900027600"/>
                  </a:ext>
                </a:extLst>
              </a:tr>
              <a:tr h="1504950">
                <a:tc>
                  <a:txBody>
                    <a:bodyPr/>
                    <a:lstStyle/>
                    <a:p>
                      <a:pPr algn="ctr"/>
                      <a:r>
                        <a:rPr kumimoji="1" lang="ja-JP" altLang="en-US" sz="4000" dirty="0">
                          <a:latin typeface="A-OTF UD新ゴ Pro B" panose="020B0700000000000000" pitchFamily="34" charset="-128"/>
                          <a:ea typeface="A-OTF UD新ゴ Pro B" panose="020B0700000000000000" pitchFamily="34" charset="-128"/>
                        </a:rPr>
                        <a:t>使いやすさ</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extLst>
                  <a:ext uri="{0D108BD9-81ED-4DB2-BD59-A6C34878D82A}">
                    <a16:rowId xmlns:a16="http://schemas.microsoft.com/office/drawing/2014/main" val="1936339868"/>
                  </a:ext>
                </a:extLst>
              </a:tr>
              <a:tr h="1504950">
                <a:tc>
                  <a:txBody>
                    <a:bodyPr/>
                    <a:lstStyle/>
                    <a:p>
                      <a:pPr algn="ctr"/>
                      <a:r>
                        <a:rPr kumimoji="1" lang="ja-JP" altLang="en-US" sz="4000" dirty="0">
                          <a:latin typeface="A-OTF UD新ゴ Pro B" panose="020B0700000000000000" pitchFamily="34" charset="-128"/>
                          <a:ea typeface="A-OTF UD新ゴ Pro B" panose="020B0700000000000000" pitchFamily="34" charset="-128"/>
                        </a:rPr>
                        <a:t>コスト</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extLst>
                  <a:ext uri="{0D108BD9-81ED-4DB2-BD59-A6C34878D82A}">
                    <a16:rowId xmlns:a16="http://schemas.microsoft.com/office/drawing/2014/main" val="1652601177"/>
                  </a:ext>
                </a:extLst>
              </a:tr>
              <a:tr h="1504950">
                <a:tc>
                  <a:txBody>
                    <a:bodyPr/>
                    <a:lstStyle/>
                    <a:p>
                      <a:pPr algn="ctr"/>
                      <a:r>
                        <a:rPr kumimoji="1" lang="ja-JP" altLang="en-US" sz="4000" dirty="0">
                          <a:latin typeface="A-OTF UD新ゴ Pro B" panose="020B0700000000000000" pitchFamily="34" charset="-128"/>
                          <a:ea typeface="A-OTF UD新ゴ Pro B" panose="020B0700000000000000" pitchFamily="34" charset="-128"/>
                        </a:rPr>
                        <a:t>宿泊・決済</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tc>
                  <a:txBody>
                    <a:bodyPr/>
                    <a:lstStyle/>
                    <a:p>
                      <a:pPr algn="ctr"/>
                      <a:r>
                        <a:rPr kumimoji="1" lang="ja-JP" altLang="en-US" sz="10000" dirty="0">
                          <a:latin typeface="A-OTF UD新ゴ Pro B" panose="020B0700000000000000" pitchFamily="34" charset="-128"/>
                          <a:ea typeface="A-OTF UD新ゴ Pro B" panose="020B0700000000000000" pitchFamily="34" charset="-128"/>
                        </a:rPr>
                        <a:t>◎</a:t>
                      </a:r>
                    </a:p>
                  </a:txBody>
                  <a:tcPr anchor="ctr"/>
                </a:tc>
                <a:extLst>
                  <a:ext uri="{0D108BD9-81ED-4DB2-BD59-A6C34878D82A}">
                    <a16:rowId xmlns:a16="http://schemas.microsoft.com/office/drawing/2014/main" val="946328917"/>
                  </a:ext>
                </a:extLst>
              </a:tr>
            </a:tbl>
          </a:graphicData>
        </a:graphic>
      </p:graphicFrame>
    </p:spTree>
    <p:extLst>
      <p:ext uri="{BB962C8B-B14F-4D97-AF65-F5344CB8AC3E}">
        <p14:creationId xmlns:p14="http://schemas.microsoft.com/office/powerpoint/2010/main" val="196660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8FB6D38-C3E4-42C8-945D-62A87F063E79}"/>
              </a:ext>
            </a:extLst>
          </p:cNvPr>
          <p:cNvPicPr>
            <a:picLocks noChangeAspect="1"/>
          </p:cNvPicPr>
          <p:nvPr/>
        </p:nvPicPr>
        <p:blipFill rotWithShape="1">
          <a:blip r:embed="rId3"/>
          <a:srcRect l="16482" t="13333" r="16111" b="26091"/>
          <a:stretch/>
        </p:blipFill>
        <p:spPr>
          <a:xfrm>
            <a:off x="378913" y="539044"/>
            <a:ext cx="11434174" cy="5779912"/>
          </a:xfrm>
          <a:prstGeom prst="rect">
            <a:avLst/>
          </a:prstGeom>
        </p:spPr>
      </p:pic>
      <p:sp>
        <p:nvSpPr>
          <p:cNvPr id="3" name="四角形: 角を丸くする 2">
            <a:extLst>
              <a:ext uri="{FF2B5EF4-FFF2-40B4-BE49-F238E27FC236}">
                <a16:creationId xmlns:a16="http://schemas.microsoft.com/office/drawing/2014/main" id="{64FFA4DE-E4B4-4B56-AA04-4D0DB0E00C4F}"/>
              </a:ext>
            </a:extLst>
          </p:cNvPr>
          <p:cNvSpPr/>
          <p:nvPr/>
        </p:nvSpPr>
        <p:spPr>
          <a:xfrm>
            <a:off x="4763911" y="5328355"/>
            <a:ext cx="6163734" cy="846667"/>
          </a:xfrm>
          <a:prstGeom prst="roundRect">
            <a:avLst/>
          </a:prstGeom>
          <a:noFill/>
          <a:ln w="158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039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448D83-F1B6-4D28-A848-AE49E0E866E6}"/>
              </a:ext>
            </a:extLst>
          </p:cNvPr>
          <p:cNvSpPr txBox="1"/>
          <p:nvPr/>
        </p:nvSpPr>
        <p:spPr>
          <a:xfrm>
            <a:off x="2386717" y="3135489"/>
            <a:ext cx="11408304" cy="3323987"/>
          </a:xfrm>
          <a:prstGeom prst="rect">
            <a:avLst/>
          </a:prstGeom>
          <a:noFill/>
        </p:spPr>
        <p:txBody>
          <a:bodyPr wrap="square" rtlCol="0">
            <a:spAutoFit/>
          </a:bodyPr>
          <a:lstStyle/>
          <a:p>
            <a:r>
              <a:rPr lang="ja-JP" altLang="en-US" sz="7000" dirty="0">
                <a:latin typeface="A-OTF UD新ゴNT Pro H" panose="020B0800000000000000" pitchFamily="34" charset="-128"/>
                <a:ea typeface="A-OTF UD新ゴNT Pro H" panose="020B0800000000000000" pitchFamily="34" charset="-128"/>
              </a:rPr>
              <a:t>日本</a:t>
            </a:r>
            <a:r>
              <a:rPr lang="en-US" altLang="ja-JP" sz="7000" dirty="0">
                <a:latin typeface="A-OTF UD新ゴNT Pro H" panose="020B0800000000000000" pitchFamily="34" charset="-128"/>
                <a:ea typeface="A-OTF UD新ゴNT Pro H" panose="020B0800000000000000" pitchFamily="34" charset="-128"/>
              </a:rPr>
              <a:t>YEG</a:t>
            </a:r>
            <a:r>
              <a:rPr lang="ja-JP" altLang="en-US" sz="7000" dirty="0">
                <a:latin typeface="A-OTF UD新ゴNT Pro H" panose="020B0800000000000000" pitchFamily="34" charset="-128"/>
                <a:ea typeface="A-OTF UD新ゴNT Pro H" panose="020B0800000000000000" pitchFamily="34" charset="-128"/>
              </a:rPr>
              <a:t>出向者は</a:t>
            </a:r>
            <a:endParaRPr lang="en-US" altLang="ja-JP" sz="7000" dirty="0">
              <a:latin typeface="A-OTF UD新ゴNT Pro H" panose="020B0800000000000000" pitchFamily="34" charset="-128"/>
              <a:ea typeface="A-OTF UD新ゴNT Pro H" panose="020B0800000000000000" pitchFamily="34" charset="-128"/>
            </a:endParaRPr>
          </a:p>
          <a:p>
            <a:r>
              <a:rPr kumimoji="1" lang="ja-JP" altLang="en-US" sz="7000" dirty="0">
                <a:latin typeface="A-OTF UD新ゴNT Pro H" panose="020B0800000000000000" pitchFamily="34" charset="-128"/>
                <a:ea typeface="A-OTF UD新ゴNT Pro H" panose="020B0800000000000000" pitchFamily="34" charset="-128"/>
              </a:rPr>
              <a:t>全員アカウントを</a:t>
            </a:r>
            <a:endParaRPr kumimoji="1" lang="en-US" altLang="ja-JP" sz="7000" dirty="0">
              <a:latin typeface="A-OTF UD新ゴNT Pro H" panose="020B0800000000000000" pitchFamily="34" charset="-128"/>
              <a:ea typeface="A-OTF UD新ゴNT Pro H" panose="020B0800000000000000" pitchFamily="34" charset="-128"/>
            </a:endParaRPr>
          </a:p>
          <a:p>
            <a:r>
              <a:rPr kumimoji="1" lang="ja-JP" altLang="en-US" sz="7000" dirty="0">
                <a:latin typeface="A-OTF UD新ゴNT Pro H" panose="020B0800000000000000" pitchFamily="34" charset="-128"/>
                <a:ea typeface="A-OTF UD新ゴNT Pro H" panose="020B0800000000000000" pitchFamily="34" charset="-128"/>
              </a:rPr>
              <a:t>作るはず・・</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722CE9C-7A77-40C4-96EF-26FC4FFF0283}"/>
              </a:ext>
            </a:extLst>
          </p:cNvPr>
          <p:cNvSpPr txBox="1"/>
          <p:nvPr/>
        </p:nvSpPr>
        <p:spPr>
          <a:xfrm>
            <a:off x="904698" y="717371"/>
            <a:ext cx="10382603" cy="2092881"/>
          </a:xfrm>
          <a:prstGeom prst="rect">
            <a:avLst/>
          </a:prstGeom>
          <a:noFill/>
        </p:spPr>
        <p:txBody>
          <a:bodyPr wrap="square" rtlCol="0">
            <a:spAutoFit/>
          </a:bodyPr>
          <a:lstStyle/>
          <a:p>
            <a:r>
              <a:rPr kumimoji="1" lang="ja-JP" altLang="en-US" sz="13000" dirty="0">
                <a:latin typeface="A-OTF UD新ゴNT Pro H" panose="020B0800000000000000" pitchFamily="34" charset="-128"/>
                <a:ea typeface="A-OTF UD新ゴNT Pro H" panose="020B0800000000000000" pitchFamily="34" charset="-128"/>
              </a:rPr>
              <a:t>個人登録可能</a:t>
            </a:r>
            <a:endParaRPr kumimoji="1" lang="en-US" altLang="ja-JP" sz="13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185250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074509"/>
            <a:ext cx="12385183" cy="4708981"/>
          </a:xfrm>
          <a:prstGeom prst="rect">
            <a:avLst/>
          </a:prstGeom>
          <a:noFill/>
        </p:spPr>
        <p:txBody>
          <a:bodyPr wrap="square" rtlCol="0">
            <a:spAutoFit/>
          </a:bodyPr>
          <a:lstStyle/>
          <a:p>
            <a:pPr algn="ctr"/>
            <a:r>
              <a:rPr kumimoji="1" lang="en-US" altLang="ja-JP" sz="10000" dirty="0">
                <a:latin typeface="A-OTF UD新ゴNT Pro H" panose="020B0800000000000000" pitchFamily="34" charset="-128"/>
                <a:ea typeface="A-OTF UD新ゴNT Pro H" panose="020B0800000000000000" pitchFamily="34" charset="-128"/>
              </a:rPr>
              <a:t>AT</a:t>
            </a:r>
          </a:p>
          <a:p>
            <a:pPr algn="ctr"/>
            <a:r>
              <a:rPr lang="ja-JP" altLang="en-US" sz="10000" dirty="0">
                <a:latin typeface="A-OTF UD新ゴNT Pro H" panose="020B0800000000000000" pitchFamily="34" charset="-128"/>
                <a:ea typeface="A-OTF UD新ゴNT Pro H" panose="020B0800000000000000" pitchFamily="34" charset="-128"/>
              </a:rPr>
              <a:t>大会登録システム</a:t>
            </a:r>
            <a:endParaRPr lang="en-US" altLang="ja-JP" sz="10000" dirty="0">
              <a:latin typeface="A-OTF UD新ゴNT Pro H" panose="020B0800000000000000" pitchFamily="34" charset="-128"/>
              <a:ea typeface="A-OTF UD新ゴNT Pro H" panose="020B0800000000000000" pitchFamily="34" charset="-128"/>
            </a:endParaRPr>
          </a:p>
          <a:p>
            <a:pPr algn="ctr"/>
            <a:r>
              <a:rPr kumimoji="1" lang="en-US" altLang="ja-JP" sz="10000" dirty="0">
                <a:solidFill>
                  <a:srgbClr val="FF0000"/>
                </a:solidFill>
                <a:latin typeface="A-OTF UD新ゴNT Pro H" panose="020B0800000000000000" pitchFamily="34" charset="-128"/>
                <a:ea typeface="A-OTF UD新ゴNT Pro H" panose="020B0800000000000000" pitchFamily="34" charset="-128"/>
              </a:rPr>
              <a:t>ZOOM</a:t>
            </a:r>
          </a:p>
        </p:txBody>
      </p:sp>
    </p:spTree>
    <p:extLst>
      <p:ext uri="{BB962C8B-B14F-4D97-AF65-F5344CB8AC3E}">
        <p14:creationId xmlns:p14="http://schemas.microsoft.com/office/powerpoint/2010/main" val="255669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448D83-F1B6-4D28-A848-AE49E0E866E6}"/>
              </a:ext>
            </a:extLst>
          </p:cNvPr>
          <p:cNvSpPr txBox="1"/>
          <p:nvPr/>
        </p:nvSpPr>
        <p:spPr>
          <a:xfrm>
            <a:off x="1099784" y="3989071"/>
            <a:ext cx="10382603" cy="2246769"/>
          </a:xfrm>
          <a:prstGeom prst="rect">
            <a:avLst/>
          </a:prstGeom>
          <a:noFill/>
        </p:spPr>
        <p:txBody>
          <a:bodyPr wrap="square" rtlCol="0">
            <a:spAutoFit/>
          </a:bodyPr>
          <a:lstStyle/>
          <a:p>
            <a:pPr algn="ctr"/>
            <a:r>
              <a:rPr lang="ja-JP" altLang="en-US" sz="7000" dirty="0">
                <a:latin typeface="A-OTF UD新ゴNT Pro H" panose="020B0800000000000000" pitchFamily="34" charset="-128"/>
                <a:ea typeface="A-OTF UD新ゴNT Pro H" panose="020B0800000000000000" pitchFamily="34" charset="-128"/>
              </a:rPr>
              <a:t>自由に出入り可能</a:t>
            </a:r>
            <a:endParaRPr lang="en-US" altLang="ja-JP" sz="7000" dirty="0">
              <a:latin typeface="A-OTF UD新ゴNT Pro H" panose="020B0800000000000000" pitchFamily="34" charset="-128"/>
              <a:ea typeface="A-OTF UD新ゴNT Pro H" panose="020B0800000000000000" pitchFamily="34" charset="-128"/>
            </a:endParaRPr>
          </a:p>
          <a:p>
            <a:pPr algn="ctr"/>
            <a:r>
              <a:rPr kumimoji="1" lang="ja-JP" altLang="en-US" sz="7000" dirty="0">
                <a:latin typeface="A-OTF UD新ゴNT Pro H" panose="020B0800000000000000" pitchFamily="34" charset="-128"/>
                <a:ea typeface="A-OTF UD新ゴNT Pro H" panose="020B0800000000000000" pitchFamily="34" charset="-128"/>
              </a:rPr>
              <a:t>使いやすく</a:t>
            </a:r>
            <a:endParaRPr kumimoji="1" lang="en-US" altLang="ja-JP" sz="7000" dirty="0">
              <a:latin typeface="A-OTF UD新ゴNT Pro H" panose="020B0800000000000000" pitchFamily="34" charset="-128"/>
              <a:ea typeface="A-OTF UD新ゴNT Pro H" panose="020B0800000000000000" pitchFamily="34" charset="-128"/>
            </a:endParaRPr>
          </a:p>
        </p:txBody>
      </p:sp>
      <p:sp>
        <p:nvSpPr>
          <p:cNvPr id="4" name="テキスト ボックス 3">
            <a:extLst>
              <a:ext uri="{FF2B5EF4-FFF2-40B4-BE49-F238E27FC236}">
                <a16:creationId xmlns:a16="http://schemas.microsoft.com/office/drawing/2014/main" id="{0722CE9C-7A77-40C4-96EF-26FC4FFF0283}"/>
              </a:ext>
            </a:extLst>
          </p:cNvPr>
          <p:cNvSpPr txBox="1"/>
          <p:nvPr/>
        </p:nvSpPr>
        <p:spPr>
          <a:xfrm>
            <a:off x="904698" y="717371"/>
            <a:ext cx="10382603" cy="3170099"/>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ブレイクアウトルーム</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7401679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6592" y="1672821"/>
            <a:ext cx="12385183" cy="3170099"/>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インボイス</a:t>
            </a:r>
            <a:endParaRPr kumimoji="1" lang="en-US" altLang="ja-JP" sz="10000" dirty="0">
              <a:latin typeface="A-OTF UD新ゴNT Pro H" panose="020B0800000000000000" pitchFamily="34" charset="-128"/>
              <a:ea typeface="A-OTF UD新ゴNT Pro H" panose="020B0800000000000000" pitchFamily="34" charset="-128"/>
            </a:endParaRPr>
          </a:p>
          <a:p>
            <a:pPr algn="ctr"/>
            <a:r>
              <a:rPr kumimoji="1" lang="en-US" altLang="ja-JP" sz="10000" dirty="0">
                <a:latin typeface="A-OTF UD新ゴNT Pro H" panose="020B0800000000000000" pitchFamily="34" charset="-128"/>
                <a:ea typeface="A-OTF UD新ゴNT Pro H" panose="020B0800000000000000" pitchFamily="34" charset="-128"/>
              </a:rPr>
              <a:t>2023</a:t>
            </a:r>
            <a:r>
              <a:rPr kumimoji="1" lang="ja-JP" altLang="en-US" sz="10000" dirty="0">
                <a:latin typeface="A-OTF UD新ゴNT Pro H" panose="020B0800000000000000" pitchFamily="34" charset="-128"/>
                <a:ea typeface="A-OTF UD新ゴNT Pro H" panose="020B0800000000000000" pitchFamily="34" charset="-128"/>
              </a:rPr>
              <a:t>年</a:t>
            </a:r>
            <a:r>
              <a:rPr kumimoji="1" lang="en-US" altLang="ja-JP" sz="10000" dirty="0">
                <a:latin typeface="A-OTF UD新ゴNT Pro H" panose="020B0800000000000000" pitchFamily="34" charset="-128"/>
                <a:ea typeface="A-OTF UD新ゴNT Pro H" panose="020B0800000000000000" pitchFamily="34" charset="-128"/>
              </a:rPr>
              <a:t>11</a:t>
            </a:r>
            <a:r>
              <a:rPr kumimoji="1" lang="ja-JP" altLang="en-US" sz="10000" dirty="0">
                <a:latin typeface="A-OTF UD新ゴNT Pro H" panose="020B0800000000000000" pitchFamily="34" charset="-128"/>
                <a:ea typeface="A-OTF UD新ゴNT Pro H" panose="020B0800000000000000" pitchFamily="34" charset="-128"/>
              </a:rPr>
              <a:t>月～</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55740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7D4ACC6-9C43-41EA-9624-3A0F53DB318D}"/>
              </a:ext>
            </a:extLst>
          </p:cNvPr>
          <p:cNvSpPr txBox="1"/>
          <p:nvPr/>
        </p:nvSpPr>
        <p:spPr>
          <a:xfrm>
            <a:off x="181613" y="2859148"/>
            <a:ext cx="11607665" cy="3093154"/>
          </a:xfrm>
          <a:prstGeom prst="rect">
            <a:avLst/>
          </a:prstGeom>
          <a:noFill/>
        </p:spPr>
        <p:txBody>
          <a:bodyPr wrap="none" rtlCol="0">
            <a:spAutoFit/>
          </a:bodyPr>
          <a:lstStyle/>
          <a:p>
            <a:r>
              <a:rPr kumimoji="1" lang="ja-JP" altLang="en-US" sz="6500" dirty="0">
                <a:latin typeface="A-OTF UD新ゴNT Pro B" panose="020B0700000000000000" pitchFamily="34" charset="-128"/>
                <a:ea typeface="A-OTF UD新ゴNT Pro B" panose="020B0700000000000000" pitchFamily="34" charset="-128"/>
              </a:rPr>
              <a:t>・環境：電源・ネット環境</a:t>
            </a:r>
            <a:endParaRPr kumimoji="1" lang="en-US" altLang="ja-JP" sz="6500" dirty="0">
              <a:latin typeface="A-OTF UD新ゴNT Pro B" panose="020B0700000000000000" pitchFamily="34" charset="-128"/>
              <a:ea typeface="A-OTF UD新ゴNT Pro B" panose="020B0700000000000000" pitchFamily="34" charset="-128"/>
            </a:endParaRPr>
          </a:p>
          <a:p>
            <a:r>
              <a:rPr lang="ja-JP" altLang="en-US" sz="6500" dirty="0">
                <a:latin typeface="A-OTF UD新ゴNT Pro B" panose="020B0700000000000000" pitchFamily="34" charset="-128"/>
                <a:ea typeface="A-OTF UD新ゴNT Pro B" panose="020B0700000000000000" pitchFamily="34" charset="-128"/>
              </a:rPr>
              <a:t>・設備：</a:t>
            </a:r>
            <a:r>
              <a:rPr lang="en-US" altLang="ja-JP" sz="6500" dirty="0">
                <a:latin typeface="A-OTF UD新ゴNT Pro B" panose="020B0700000000000000" pitchFamily="34" charset="-128"/>
                <a:ea typeface="A-OTF UD新ゴNT Pro B" panose="020B0700000000000000" pitchFamily="34" charset="-128"/>
              </a:rPr>
              <a:t> PC</a:t>
            </a:r>
            <a:r>
              <a:rPr lang="ja-JP" altLang="en-US" sz="6500" dirty="0">
                <a:latin typeface="A-OTF UD新ゴNT Pro B" panose="020B0700000000000000" pitchFamily="34" charset="-128"/>
                <a:ea typeface="A-OTF UD新ゴNT Pro B" panose="020B0700000000000000" pitchFamily="34" charset="-128"/>
              </a:rPr>
              <a:t>・マイク・カメラ</a:t>
            </a:r>
            <a:endParaRPr lang="en-US" altLang="ja-JP" sz="6500" dirty="0">
              <a:latin typeface="A-OTF UD新ゴNT Pro B" panose="020B0700000000000000" pitchFamily="34" charset="-128"/>
              <a:ea typeface="A-OTF UD新ゴNT Pro B" panose="020B0700000000000000" pitchFamily="34" charset="-128"/>
            </a:endParaRPr>
          </a:p>
          <a:p>
            <a:r>
              <a:rPr kumimoji="1" lang="ja-JP" altLang="en-US" sz="6500" dirty="0">
                <a:latin typeface="A-OTF UD新ゴNT Pro B" panose="020B0700000000000000" pitchFamily="34" charset="-128"/>
                <a:ea typeface="A-OTF UD新ゴNT Pro B" panose="020B0700000000000000" pitchFamily="34" charset="-128"/>
              </a:rPr>
              <a:t>・ソフト：</a:t>
            </a:r>
            <a:r>
              <a:rPr kumimoji="1" lang="en-US" altLang="ja-JP" sz="6500" dirty="0">
                <a:latin typeface="A-OTF UD新ゴNT Pro B" panose="020B0700000000000000" pitchFamily="34" charset="-128"/>
                <a:ea typeface="A-OTF UD新ゴNT Pro B" panose="020B0700000000000000" pitchFamily="34" charset="-128"/>
              </a:rPr>
              <a:t>ZOOM</a:t>
            </a:r>
            <a:r>
              <a:rPr kumimoji="1" lang="ja-JP" altLang="en-US" sz="6500" dirty="0">
                <a:latin typeface="A-OTF UD新ゴNT Pro B" panose="020B0700000000000000" pitchFamily="34" charset="-128"/>
                <a:ea typeface="A-OTF UD新ゴNT Pro B" panose="020B0700000000000000" pitchFamily="34" charset="-128"/>
              </a:rPr>
              <a:t>、</a:t>
            </a:r>
            <a:r>
              <a:rPr kumimoji="1" lang="en-US" altLang="ja-JP" sz="6500" dirty="0">
                <a:latin typeface="A-OTF UD新ゴNT Pro B" panose="020B0700000000000000" pitchFamily="34" charset="-128"/>
                <a:ea typeface="A-OTF UD新ゴNT Pro B" panose="020B0700000000000000" pitchFamily="34" charset="-128"/>
              </a:rPr>
              <a:t>OBS</a:t>
            </a:r>
            <a:endParaRPr kumimoji="1" lang="ja-JP" altLang="en-US" sz="6500" dirty="0">
              <a:latin typeface="A-OTF UD新ゴNT Pro B" panose="020B0700000000000000" pitchFamily="34" charset="-128"/>
              <a:ea typeface="A-OTF UD新ゴNT Pro B" panose="020B0700000000000000" pitchFamily="34" charset="-128"/>
            </a:endParaRPr>
          </a:p>
        </p:txBody>
      </p:sp>
      <p:sp>
        <p:nvSpPr>
          <p:cNvPr id="6" name="テキスト ボックス 5">
            <a:extLst>
              <a:ext uri="{FF2B5EF4-FFF2-40B4-BE49-F238E27FC236}">
                <a16:creationId xmlns:a16="http://schemas.microsoft.com/office/drawing/2014/main" id="{F36CB93C-15F2-4A9D-9FB5-C54037AF7611}"/>
              </a:ext>
            </a:extLst>
          </p:cNvPr>
          <p:cNvSpPr txBox="1"/>
          <p:nvPr/>
        </p:nvSpPr>
        <p:spPr>
          <a:xfrm>
            <a:off x="904698" y="717371"/>
            <a:ext cx="10382603" cy="1631216"/>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ハイブリッド配信</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675412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205AE38-6E57-4AB5-956E-3816DFD7A240}"/>
              </a:ext>
            </a:extLst>
          </p:cNvPr>
          <p:cNvSpPr txBox="1"/>
          <p:nvPr/>
        </p:nvSpPr>
        <p:spPr>
          <a:xfrm>
            <a:off x="128741" y="2400879"/>
            <a:ext cx="11314316" cy="3785652"/>
          </a:xfrm>
          <a:prstGeom prst="rect">
            <a:avLst/>
          </a:prstGeom>
          <a:noFill/>
        </p:spPr>
        <p:txBody>
          <a:bodyPr wrap="none" rtlCol="0">
            <a:spAutoFit/>
          </a:bodyPr>
          <a:lstStyle/>
          <a:p>
            <a:r>
              <a:rPr kumimoji="1" lang="ja-JP" altLang="en-US" sz="12000" dirty="0">
                <a:latin typeface="A-OTF UD新ゴNT Pro B" panose="020B0700000000000000" pitchFamily="34" charset="-128"/>
                <a:ea typeface="A-OTF UD新ゴNT Pro B" panose="020B0700000000000000" pitchFamily="34" charset="-128"/>
              </a:rPr>
              <a:t>・有線</a:t>
            </a:r>
            <a:r>
              <a:rPr kumimoji="1" lang="en-US" altLang="ja-JP" sz="12000" dirty="0">
                <a:latin typeface="A-OTF UD新ゴNT Pro B" panose="020B0700000000000000" pitchFamily="34" charset="-128"/>
                <a:ea typeface="A-OTF UD新ゴNT Pro B" panose="020B0700000000000000" pitchFamily="34" charset="-128"/>
              </a:rPr>
              <a:t>LAN</a:t>
            </a:r>
          </a:p>
          <a:p>
            <a:r>
              <a:rPr lang="ja-JP" altLang="en-US" sz="12000" dirty="0">
                <a:latin typeface="A-OTF UD新ゴNT Pro B" panose="020B0700000000000000" pitchFamily="34" charset="-128"/>
                <a:ea typeface="A-OTF UD新ゴNT Pro B" panose="020B0700000000000000" pitchFamily="34" charset="-128"/>
              </a:rPr>
              <a:t>・</a:t>
            </a:r>
            <a:r>
              <a:rPr kumimoji="1" lang="en-US" altLang="ja-JP" sz="12000" dirty="0">
                <a:latin typeface="A-OTF UD新ゴNT Pro B" panose="020B0700000000000000" pitchFamily="34" charset="-128"/>
                <a:ea typeface="A-OTF UD新ゴNT Pro B" panose="020B0700000000000000" pitchFamily="34" charset="-128"/>
              </a:rPr>
              <a:t>UP</a:t>
            </a:r>
            <a:r>
              <a:rPr kumimoji="1" lang="ja-JP" altLang="en-US" sz="12000" dirty="0">
                <a:latin typeface="A-OTF UD新ゴNT Pro B" panose="020B0700000000000000" pitchFamily="34" charset="-128"/>
                <a:ea typeface="A-OTF UD新ゴNT Pro B" panose="020B0700000000000000" pitchFamily="34" charset="-128"/>
              </a:rPr>
              <a:t>：６</a:t>
            </a:r>
            <a:r>
              <a:rPr kumimoji="1" lang="en-US" altLang="ja-JP" sz="12000" dirty="0">
                <a:latin typeface="A-OTF UD新ゴNT Pro B" panose="020B0700000000000000" pitchFamily="34" charset="-128"/>
                <a:ea typeface="A-OTF UD新ゴNT Pro B" panose="020B0700000000000000" pitchFamily="34" charset="-128"/>
              </a:rPr>
              <a:t>Mbps</a:t>
            </a:r>
          </a:p>
        </p:txBody>
      </p:sp>
      <p:sp>
        <p:nvSpPr>
          <p:cNvPr id="8" name="テキスト ボックス 7">
            <a:extLst>
              <a:ext uri="{FF2B5EF4-FFF2-40B4-BE49-F238E27FC236}">
                <a16:creationId xmlns:a16="http://schemas.microsoft.com/office/drawing/2014/main" id="{6109B177-477D-46A4-8A77-ACE2AFA376A4}"/>
              </a:ext>
            </a:extLst>
          </p:cNvPr>
          <p:cNvSpPr txBox="1"/>
          <p:nvPr/>
        </p:nvSpPr>
        <p:spPr>
          <a:xfrm>
            <a:off x="629775" y="671469"/>
            <a:ext cx="5314275" cy="1323439"/>
          </a:xfrm>
          <a:prstGeom prst="rect">
            <a:avLst/>
          </a:prstGeom>
          <a:noFill/>
        </p:spPr>
        <p:txBody>
          <a:bodyPr wrap="none" rtlCol="0">
            <a:spAutoFit/>
          </a:bodyPr>
          <a:lstStyle/>
          <a:p>
            <a:pPr algn="ctr"/>
            <a:r>
              <a:rPr lang="ja-JP" altLang="en-US" sz="8000" dirty="0">
                <a:latin typeface="A-OTF UD新ゴNT Pro B" panose="020B0700000000000000" pitchFamily="34" charset="-128"/>
                <a:ea typeface="A-OTF UD新ゴNT Pro B" panose="020B0700000000000000" pitchFamily="34" charset="-128"/>
              </a:rPr>
              <a:t>ネット回線</a:t>
            </a:r>
            <a:endParaRPr kumimoji="1" lang="ja-JP" altLang="en-US" sz="8000" dirty="0">
              <a:latin typeface="A-OTF UD新ゴNT Pro B" panose="020B0700000000000000" pitchFamily="34" charset="-128"/>
              <a:ea typeface="A-OTF UD新ゴNT Pro B" panose="020B0700000000000000" pitchFamily="34" charset="-128"/>
            </a:endParaRPr>
          </a:p>
        </p:txBody>
      </p:sp>
    </p:spTree>
    <p:extLst>
      <p:ext uri="{BB962C8B-B14F-4D97-AF65-F5344CB8AC3E}">
        <p14:creationId xmlns:p14="http://schemas.microsoft.com/office/powerpoint/2010/main" val="8062122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84E577C-C05C-4AD3-A816-DF9C2D856923}"/>
              </a:ext>
            </a:extLst>
          </p:cNvPr>
          <p:cNvSpPr txBox="1"/>
          <p:nvPr/>
        </p:nvSpPr>
        <p:spPr>
          <a:xfrm>
            <a:off x="779855" y="432410"/>
            <a:ext cx="7746031" cy="1323439"/>
          </a:xfrm>
          <a:prstGeom prst="rect">
            <a:avLst/>
          </a:prstGeom>
          <a:noFill/>
        </p:spPr>
        <p:txBody>
          <a:bodyPr wrap="none" rtlCol="0">
            <a:spAutoFit/>
          </a:bodyPr>
          <a:lstStyle/>
          <a:p>
            <a:pPr algn="ctr"/>
            <a:r>
              <a:rPr lang="ja-JP" altLang="en-US" sz="8000" dirty="0">
                <a:latin typeface="A-OTF UD新ゴNT Pro B" panose="020B0700000000000000" pitchFamily="34" charset="-128"/>
                <a:ea typeface="A-OTF UD新ゴNT Pro B" panose="020B0700000000000000" pitchFamily="34" charset="-128"/>
              </a:rPr>
              <a:t>推奨</a:t>
            </a:r>
            <a:r>
              <a:rPr lang="en-US" altLang="ja-JP" sz="8000" dirty="0">
                <a:latin typeface="A-OTF UD新ゴNT Pro B" panose="020B0700000000000000" pitchFamily="34" charset="-128"/>
                <a:ea typeface="A-OTF UD新ゴNT Pro B" panose="020B0700000000000000" pitchFamily="34" charset="-128"/>
              </a:rPr>
              <a:t>PC</a:t>
            </a:r>
            <a:r>
              <a:rPr lang="ja-JP" altLang="en-US" sz="8000" dirty="0">
                <a:latin typeface="A-OTF UD新ゴNT Pro B" panose="020B0700000000000000" pitchFamily="34" charset="-128"/>
                <a:ea typeface="A-OTF UD新ゴNT Pro B" panose="020B0700000000000000" pitchFamily="34" charset="-128"/>
              </a:rPr>
              <a:t>スペック</a:t>
            </a:r>
            <a:endParaRPr kumimoji="1" lang="ja-JP" altLang="en-US" sz="8000" dirty="0">
              <a:latin typeface="A-OTF UD新ゴNT Pro B" panose="020B0700000000000000" pitchFamily="34" charset="-128"/>
              <a:ea typeface="A-OTF UD新ゴNT Pro B" panose="020B0700000000000000" pitchFamily="34" charset="-128"/>
            </a:endParaRPr>
          </a:p>
        </p:txBody>
      </p:sp>
      <p:sp>
        <p:nvSpPr>
          <p:cNvPr id="5" name="テキスト ボックス 4">
            <a:extLst>
              <a:ext uri="{FF2B5EF4-FFF2-40B4-BE49-F238E27FC236}">
                <a16:creationId xmlns:a16="http://schemas.microsoft.com/office/drawing/2014/main" id="{C9B22635-FC18-4DFD-958A-090BD98A8C6C}"/>
              </a:ext>
            </a:extLst>
          </p:cNvPr>
          <p:cNvSpPr txBox="1"/>
          <p:nvPr/>
        </p:nvSpPr>
        <p:spPr>
          <a:xfrm>
            <a:off x="1274064" y="2108459"/>
            <a:ext cx="9103774" cy="3785652"/>
          </a:xfrm>
          <a:prstGeom prst="rect">
            <a:avLst/>
          </a:prstGeom>
          <a:noFill/>
        </p:spPr>
        <p:txBody>
          <a:bodyPr wrap="none" rtlCol="0">
            <a:spAutoFit/>
          </a:bodyPr>
          <a:lstStyle/>
          <a:p>
            <a:r>
              <a:rPr kumimoji="1" lang="ja-JP" altLang="en-US" sz="8000" dirty="0">
                <a:latin typeface="A-OTF UD新ゴNT Pro B" panose="020B0700000000000000" pitchFamily="34" charset="-128"/>
                <a:ea typeface="A-OTF UD新ゴNT Pro B" panose="020B0700000000000000" pitchFamily="34" charset="-128"/>
              </a:rPr>
              <a:t>・</a:t>
            </a:r>
            <a:r>
              <a:rPr kumimoji="1" lang="en-US" altLang="ja-JP" sz="8000" dirty="0">
                <a:latin typeface="A-OTF UD新ゴNT Pro B" panose="020B0700000000000000" pitchFamily="34" charset="-128"/>
                <a:ea typeface="A-OTF UD新ゴNT Pro B" panose="020B0700000000000000" pitchFamily="34" charset="-128"/>
              </a:rPr>
              <a:t>CPU(core i7</a:t>
            </a:r>
            <a:r>
              <a:rPr kumimoji="1" lang="ja-JP" altLang="en-US" sz="8000" dirty="0">
                <a:latin typeface="A-OTF UD新ゴNT Pro B" panose="020B0700000000000000" pitchFamily="34" charset="-128"/>
                <a:ea typeface="A-OTF UD新ゴNT Pro B" panose="020B0700000000000000" pitchFamily="34" charset="-128"/>
              </a:rPr>
              <a:t>）</a:t>
            </a:r>
            <a:endParaRPr kumimoji="1" lang="en-US" altLang="ja-JP" sz="8000" dirty="0">
              <a:latin typeface="A-OTF UD新ゴNT Pro B" panose="020B0700000000000000" pitchFamily="34" charset="-128"/>
              <a:ea typeface="A-OTF UD新ゴNT Pro B" panose="020B0700000000000000" pitchFamily="34" charset="-128"/>
            </a:endParaRPr>
          </a:p>
          <a:p>
            <a:r>
              <a:rPr lang="ja-JP" altLang="en-US" sz="8000" dirty="0">
                <a:latin typeface="A-OTF UD新ゴNT Pro B" panose="020B0700000000000000" pitchFamily="34" charset="-128"/>
                <a:ea typeface="A-OTF UD新ゴNT Pro B" panose="020B0700000000000000" pitchFamily="34" charset="-128"/>
              </a:rPr>
              <a:t>・</a:t>
            </a:r>
            <a:r>
              <a:rPr kumimoji="1" lang="en-US" altLang="ja-JP" sz="8000" dirty="0">
                <a:latin typeface="A-OTF UD新ゴNT Pro B" panose="020B0700000000000000" pitchFamily="34" charset="-128"/>
                <a:ea typeface="A-OTF UD新ゴNT Pro B" panose="020B0700000000000000" pitchFamily="34" charset="-128"/>
              </a:rPr>
              <a:t>GPU(RTX3060)</a:t>
            </a:r>
          </a:p>
          <a:p>
            <a:r>
              <a:rPr lang="ja-JP" altLang="en-US" sz="8000" dirty="0">
                <a:latin typeface="A-OTF UD新ゴNT Pro B" panose="020B0700000000000000" pitchFamily="34" charset="-128"/>
                <a:ea typeface="A-OTF UD新ゴNT Pro B" panose="020B0700000000000000" pitchFamily="34" charset="-128"/>
              </a:rPr>
              <a:t>・メモリ</a:t>
            </a:r>
            <a:r>
              <a:rPr lang="en-US" altLang="ja-JP" sz="8000" dirty="0">
                <a:latin typeface="A-OTF UD新ゴNT Pro B" panose="020B0700000000000000" pitchFamily="34" charset="-128"/>
                <a:ea typeface="A-OTF UD新ゴNT Pro B" panose="020B0700000000000000" pitchFamily="34" charset="-128"/>
              </a:rPr>
              <a:t>(32Gb</a:t>
            </a:r>
            <a:r>
              <a:rPr lang="ja-JP" altLang="en-US" sz="8000" dirty="0">
                <a:latin typeface="A-OTF UD新ゴNT Pro B" panose="020B0700000000000000" pitchFamily="34" charset="-128"/>
                <a:ea typeface="A-OTF UD新ゴNT Pro B" panose="020B0700000000000000" pitchFamily="34" charset="-128"/>
              </a:rPr>
              <a:t>）</a:t>
            </a:r>
            <a:endParaRPr lang="en-US" altLang="ja-JP" sz="8000" dirty="0">
              <a:latin typeface="A-OTF UD新ゴNT Pro B" panose="020B0700000000000000" pitchFamily="34" charset="-128"/>
              <a:ea typeface="A-OTF UD新ゴNT Pro B" panose="020B0700000000000000" pitchFamily="34" charset="-128"/>
            </a:endParaRPr>
          </a:p>
        </p:txBody>
      </p:sp>
    </p:spTree>
    <p:extLst>
      <p:ext uri="{BB962C8B-B14F-4D97-AF65-F5344CB8AC3E}">
        <p14:creationId xmlns:p14="http://schemas.microsoft.com/office/powerpoint/2010/main" val="4223312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CB473B2-A9DC-4A02-BB8F-8D06784F31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8" t="5805" r="-1308" b="5361"/>
          <a:stretch/>
        </p:blipFill>
        <p:spPr bwMode="auto">
          <a:xfrm>
            <a:off x="488557" y="1537089"/>
            <a:ext cx="5847614" cy="519469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BAF92D3A-3FFB-4AAF-A732-B87EA755C8BC}"/>
              </a:ext>
            </a:extLst>
          </p:cNvPr>
          <p:cNvSpPr txBox="1"/>
          <p:nvPr/>
        </p:nvSpPr>
        <p:spPr>
          <a:xfrm>
            <a:off x="488557" y="432410"/>
            <a:ext cx="10443885" cy="1323439"/>
          </a:xfrm>
          <a:prstGeom prst="rect">
            <a:avLst/>
          </a:prstGeom>
          <a:noFill/>
        </p:spPr>
        <p:txBody>
          <a:bodyPr wrap="none" rtlCol="0">
            <a:spAutoFit/>
          </a:bodyPr>
          <a:lstStyle/>
          <a:p>
            <a:pPr algn="ctr"/>
            <a:r>
              <a:rPr lang="ja-JP" altLang="en-US" sz="8000" dirty="0">
                <a:latin typeface="A-OTF UD新ゴNT Pro B" panose="020B0700000000000000" pitchFamily="34" charset="-128"/>
                <a:ea typeface="A-OTF UD新ゴNT Pro B" panose="020B0700000000000000" pitchFamily="34" charset="-128"/>
              </a:rPr>
              <a:t>音声インターフェース</a:t>
            </a:r>
            <a:endParaRPr kumimoji="1" lang="ja-JP" altLang="en-US" sz="8000" dirty="0">
              <a:latin typeface="A-OTF UD新ゴNT Pro B" panose="020B0700000000000000" pitchFamily="34" charset="-128"/>
              <a:ea typeface="A-OTF UD新ゴNT Pro B" panose="020B0700000000000000" pitchFamily="34" charset="-128"/>
            </a:endParaRPr>
          </a:p>
        </p:txBody>
      </p:sp>
      <p:sp>
        <p:nvSpPr>
          <p:cNvPr id="5" name="テキスト ボックス 4">
            <a:extLst>
              <a:ext uri="{FF2B5EF4-FFF2-40B4-BE49-F238E27FC236}">
                <a16:creationId xmlns:a16="http://schemas.microsoft.com/office/drawing/2014/main" id="{2E6C6464-4652-4D10-BBBE-1EDCDCD8A47F}"/>
              </a:ext>
            </a:extLst>
          </p:cNvPr>
          <p:cNvSpPr txBox="1"/>
          <p:nvPr/>
        </p:nvSpPr>
        <p:spPr>
          <a:xfrm>
            <a:off x="6391360" y="2792857"/>
            <a:ext cx="5211683" cy="2554545"/>
          </a:xfrm>
          <a:prstGeom prst="rect">
            <a:avLst/>
          </a:prstGeom>
          <a:noFill/>
        </p:spPr>
        <p:txBody>
          <a:bodyPr wrap="none" rtlCol="0">
            <a:spAutoFit/>
          </a:bodyPr>
          <a:lstStyle/>
          <a:p>
            <a:r>
              <a:rPr kumimoji="1" lang="en-US" altLang="ja-JP" sz="8000" dirty="0">
                <a:latin typeface="A-OTF UD新ゴNT Pro B" panose="020B0700000000000000" pitchFamily="34" charset="-128"/>
                <a:ea typeface="A-OTF UD新ゴNT Pro B" panose="020B0700000000000000" pitchFamily="34" charset="-128"/>
              </a:rPr>
              <a:t>YAMAHA</a:t>
            </a:r>
          </a:p>
          <a:p>
            <a:r>
              <a:rPr kumimoji="1" lang="en-US" altLang="ja-JP" sz="8000" dirty="0">
                <a:latin typeface="A-OTF UD新ゴNT Pro B" panose="020B0700000000000000" pitchFamily="34" charset="-128"/>
                <a:ea typeface="A-OTF UD新ゴNT Pro B" panose="020B0700000000000000" pitchFamily="34" charset="-128"/>
              </a:rPr>
              <a:t>AG03</a:t>
            </a:r>
          </a:p>
        </p:txBody>
      </p:sp>
    </p:spTree>
    <p:extLst>
      <p:ext uri="{BB962C8B-B14F-4D97-AF65-F5344CB8AC3E}">
        <p14:creationId xmlns:p14="http://schemas.microsoft.com/office/powerpoint/2010/main" val="4258061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ANDAO Meeting Pro Web会議用360°AIカメラ 360度webカメラ MT0822 1個">
            <a:extLst>
              <a:ext uri="{FF2B5EF4-FFF2-40B4-BE49-F238E27FC236}">
                <a16:creationId xmlns:a16="http://schemas.microsoft.com/office/drawing/2014/main" id="{08D37AC7-A956-47E4-A60D-BBB0AF17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499"/>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B3D7033E-6196-43DF-B425-3DC6DFABC520}"/>
              </a:ext>
            </a:extLst>
          </p:cNvPr>
          <p:cNvSpPr txBox="1"/>
          <p:nvPr/>
        </p:nvSpPr>
        <p:spPr>
          <a:xfrm>
            <a:off x="1004710" y="2400083"/>
            <a:ext cx="7755467" cy="2554545"/>
          </a:xfrm>
          <a:prstGeom prst="rect">
            <a:avLst/>
          </a:prstGeom>
          <a:noFill/>
        </p:spPr>
        <p:txBody>
          <a:bodyPr wrap="square">
            <a:spAutoFit/>
          </a:bodyPr>
          <a:lstStyle/>
          <a:p>
            <a:r>
              <a:rPr lang="en-US" altLang="ja-JP" sz="8000" dirty="0">
                <a:latin typeface="A-OTF UD新ゴ Pro B" panose="020B0700000000000000" pitchFamily="34" charset="-128"/>
                <a:ea typeface="A-OTF UD新ゴ Pro B" panose="020B0700000000000000" pitchFamily="34" charset="-128"/>
              </a:rPr>
              <a:t>KANDAO Meeting Pro</a:t>
            </a:r>
            <a:endParaRPr lang="ja-JP" altLang="en-US" sz="8000" dirty="0">
              <a:latin typeface="A-OTF UD新ゴ Pro B" panose="020B0700000000000000" pitchFamily="34" charset="-128"/>
              <a:ea typeface="A-OTF UD新ゴ Pro B" panose="020B0700000000000000" pitchFamily="34" charset="-128"/>
            </a:endParaRPr>
          </a:p>
        </p:txBody>
      </p:sp>
    </p:spTree>
    <p:extLst>
      <p:ext uri="{BB962C8B-B14F-4D97-AF65-F5344CB8AC3E}">
        <p14:creationId xmlns:p14="http://schemas.microsoft.com/office/powerpoint/2010/main" val="405354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483E41-30EE-49EB-B6D3-18054B0E9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5446326-CCF7-433F-AEC1-28BDEF4545BC}"/>
              </a:ext>
            </a:extLst>
          </p:cNvPr>
          <p:cNvSpPr txBox="1"/>
          <p:nvPr/>
        </p:nvSpPr>
        <p:spPr>
          <a:xfrm>
            <a:off x="841022" y="3732579"/>
            <a:ext cx="8020756" cy="1323439"/>
          </a:xfrm>
          <a:prstGeom prst="rect">
            <a:avLst/>
          </a:prstGeom>
          <a:noFill/>
        </p:spPr>
        <p:txBody>
          <a:bodyPr wrap="square">
            <a:spAutoFit/>
          </a:bodyPr>
          <a:lstStyle/>
          <a:p>
            <a:r>
              <a:rPr lang="en-US" altLang="ja-JP" sz="8000" dirty="0">
                <a:latin typeface="A-OTF UD新ゴ Pro B" panose="020B0700000000000000" pitchFamily="34" charset="-128"/>
                <a:ea typeface="A-OTF UD新ゴ Pro B" panose="020B0700000000000000" pitchFamily="34" charset="-128"/>
              </a:rPr>
              <a:t>Meeting OWL</a:t>
            </a:r>
            <a:endParaRPr lang="ja-JP" altLang="en-US" sz="8000" dirty="0">
              <a:latin typeface="A-OTF UD新ゴ Pro B" panose="020B0700000000000000" pitchFamily="34" charset="-128"/>
              <a:ea typeface="A-OTF UD新ゴ Pro B" panose="020B0700000000000000" pitchFamily="34" charset="-128"/>
            </a:endParaRPr>
          </a:p>
        </p:txBody>
      </p:sp>
    </p:spTree>
    <p:extLst>
      <p:ext uri="{BB962C8B-B14F-4D97-AF65-F5344CB8AC3E}">
        <p14:creationId xmlns:p14="http://schemas.microsoft.com/office/powerpoint/2010/main" val="3576771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C24D7B0-7416-41AD-ADD1-D5E541998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34" y="699558"/>
            <a:ext cx="8202521" cy="615844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5446326-CCF7-433F-AEC1-28BDEF4545BC}"/>
              </a:ext>
            </a:extLst>
          </p:cNvPr>
          <p:cNvSpPr txBox="1"/>
          <p:nvPr/>
        </p:nvSpPr>
        <p:spPr>
          <a:xfrm>
            <a:off x="366888" y="1010355"/>
            <a:ext cx="10210800" cy="3785652"/>
          </a:xfrm>
          <a:prstGeom prst="rect">
            <a:avLst/>
          </a:prstGeom>
          <a:noFill/>
        </p:spPr>
        <p:txBody>
          <a:bodyPr wrap="square">
            <a:spAutoFit/>
          </a:bodyPr>
          <a:lstStyle/>
          <a:p>
            <a:r>
              <a:rPr lang="en-US" altLang="ja-JP" sz="8000" b="1" i="0" dirty="0">
                <a:solidFill>
                  <a:srgbClr val="2F353D"/>
                </a:solidFill>
                <a:effectLst/>
                <a:latin typeface="Arial" panose="020B0604020202020204" pitchFamily="34" charset="0"/>
              </a:rPr>
              <a:t>VLOGCAM </a:t>
            </a:r>
          </a:p>
          <a:p>
            <a:r>
              <a:rPr lang="en-US" altLang="ja-JP" sz="8000" b="1" i="0" dirty="0">
                <a:solidFill>
                  <a:srgbClr val="2F353D"/>
                </a:solidFill>
                <a:effectLst/>
                <a:latin typeface="Arial" panose="020B0604020202020204" pitchFamily="34" charset="0"/>
              </a:rPr>
              <a:t>ZV-E10</a:t>
            </a:r>
          </a:p>
          <a:p>
            <a:r>
              <a:rPr lang="ja-JP" altLang="en-US" sz="8000" b="1" dirty="0">
                <a:solidFill>
                  <a:srgbClr val="2F353D"/>
                </a:solidFill>
                <a:latin typeface="Arial" panose="020B0604020202020204" pitchFamily="34" charset="0"/>
                <a:ea typeface="A-OTF UD新ゴ Pro B" panose="020B0700000000000000" pitchFamily="34" charset="-128"/>
              </a:rPr>
              <a:t>レンズ付</a:t>
            </a:r>
            <a:endParaRPr lang="ja-JP" altLang="en-US" sz="8000" dirty="0">
              <a:latin typeface="A-OTF UD新ゴ Pro B" panose="020B0700000000000000" pitchFamily="34" charset="-128"/>
              <a:ea typeface="A-OTF UD新ゴ Pro B" panose="020B0700000000000000" pitchFamily="34" charset="-128"/>
            </a:endParaRPr>
          </a:p>
        </p:txBody>
      </p:sp>
    </p:spTree>
    <p:extLst>
      <p:ext uri="{BB962C8B-B14F-4D97-AF65-F5344CB8AC3E}">
        <p14:creationId xmlns:p14="http://schemas.microsoft.com/office/powerpoint/2010/main" val="905327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5E059D-9E36-481A-BC88-AA68EEB53D46}"/>
              </a:ext>
            </a:extLst>
          </p:cNvPr>
          <p:cNvPicPr>
            <a:picLocks noChangeAspect="1"/>
          </p:cNvPicPr>
          <p:nvPr/>
        </p:nvPicPr>
        <p:blipFill rotWithShape="1">
          <a:blip r:embed="rId3"/>
          <a:srcRect l="43704" t="30124" r="11667" b="18848"/>
          <a:stretch/>
        </p:blipFill>
        <p:spPr>
          <a:xfrm>
            <a:off x="3635022" y="1269696"/>
            <a:ext cx="8688909" cy="5588304"/>
          </a:xfrm>
          <a:prstGeom prst="rect">
            <a:avLst/>
          </a:prstGeom>
        </p:spPr>
      </p:pic>
      <p:sp>
        <p:nvSpPr>
          <p:cNvPr id="6" name="テキスト ボックス 5">
            <a:extLst>
              <a:ext uri="{FF2B5EF4-FFF2-40B4-BE49-F238E27FC236}">
                <a16:creationId xmlns:a16="http://schemas.microsoft.com/office/drawing/2014/main" id="{E09210EF-F8B2-4BD3-A4F7-4398C7414333}"/>
              </a:ext>
            </a:extLst>
          </p:cNvPr>
          <p:cNvSpPr txBox="1"/>
          <p:nvPr/>
        </p:nvSpPr>
        <p:spPr>
          <a:xfrm>
            <a:off x="208843" y="299155"/>
            <a:ext cx="10210800" cy="1323439"/>
          </a:xfrm>
          <a:prstGeom prst="rect">
            <a:avLst/>
          </a:prstGeom>
          <a:noFill/>
        </p:spPr>
        <p:txBody>
          <a:bodyPr wrap="square">
            <a:spAutoFit/>
          </a:bodyPr>
          <a:lstStyle/>
          <a:p>
            <a:r>
              <a:rPr lang="ja-JP" altLang="en-US" sz="8000" b="1" i="0" dirty="0">
                <a:solidFill>
                  <a:srgbClr val="2F353D"/>
                </a:solidFill>
                <a:effectLst/>
                <a:latin typeface="Arial" panose="020B0604020202020204" pitchFamily="34" charset="0"/>
              </a:rPr>
              <a:t>ペンタブ・液タブ</a:t>
            </a:r>
            <a:endParaRPr lang="ja-JP" altLang="en-US" sz="8000" dirty="0">
              <a:latin typeface="A-OTF UD新ゴ Pro B" panose="020B0700000000000000" pitchFamily="34" charset="-128"/>
              <a:ea typeface="A-OTF UD新ゴ Pro B" panose="020B0700000000000000" pitchFamily="34" charset="-128"/>
            </a:endParaRPr>
          </a:p>
        </p:txBody>
      </p:sp>
    </p:spTree>
    <p:extLst>
      <p:ext uri="{BB962C8B-B14F-4D97-AF65-F5344CB8AC3E}">
        <p14:creationId xmlns:p14="http://schemas.microsoft.com/office/powerpoint/2010/main" val="2991738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6592" y="1209976"/>
            <a:ext cx="12385183" cy="4708981"/>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電子帳簿保存法</a:t>
            </a:r>
            <a:r>
              <a:rPr kumimoji="1" lang="en-US" altLang="ja-JP" sz="10000" dirty="0">
                <a:latin typeface="A-OTF UD新ゴNT Pro H" panose="020B0800000000000000" pitchFamily="34" charset="-128"/>
                <a:ea typeface="A-OTF UD新ゴNT Pro H" panose="020B0800000000000000" pitchFamily="34" charset="-128"/>
              </a:rPr>
              <a:t>2022</a:t>
            </a:r>
            <a:r>
              <a:rPr kumimoji="1" lang="ja-JP" altLang="en-US" sz="10000" dirty="0">
                <a:latin typeface="A-OTF UD新ゴNT Pro H" panose="020B0800000000000000" pitchFamily="34" charset="-128"/>
                <a:ea typeface="A-OTF UD新ゴNT Pro H" panose="020B0800000000000000" pitchFamily="34" charset="-128"/>
              </a:rPr>
              <a:t>年</a:t>
            </a:r>
            <a:r>
              <a:rPr kumimoji="1" lang="en-US" altLang="ja-JP" sz="10000" dirty="0">
                <a:latin typeface="A-OTF UD新ゴNT Pro H" panose="020B0800000000000000" pitchFamily="34" charset="-128"/>
                <a:ea typeface="A-OTF UD新ゴNT Pro H" panose="020B0800000000000000" pitchFamily="34" charset="-128"/>
              </a:rPr>
              <a:t>1</a:t>
            </a:r>
            <a:r>
              <a:rPr kumimoji="1" lang="ja-JP" altLang="en-US" sz="10000" dirty="0">
                <a:latin typeface="A-OTF UD新ゴNT Pro H" panose="020B0800000000000000" pitchFamily="34" charset="-128"/>
                <a:ea typeface="A-OTF UD新ゴNT Pro H" panose="020B0800000000000000" pitchFamily="34" charset="-128"/>
              </a:rPr>
              <a:t>月～</a:t>
            </a:r>
            <a:endParaRPr kumimoji="1" lang="en-US" altLang="ja-JP" sz="10000" dirty="0">
              <a:latin typeface="A-OTF UD新ゴNT Pro H" panose="020B0800000000000000" pitchFamily="34" charset="-128"/>
              <a:ea typeface="A-OTF UD新ゴNT Pro H" panose="020B0800000000000000" pitchFamily="34" charset="-128"/>
            </a:endParaRPr>
          </a:p>
          <a:p>
            <a:pPr algn="ctr"/>
            <a:r>
              <a:rPr lang="ja-JP" altLang="en-US" sz="10000" dirty="0">
                <a:latin typeface="A-OTF UD新ゴNT Pro H" panose="020B0800000000000000" pitchFamily="34" charset="-128"/>
                <a:ea typeface="A-OTF UD新ゴNT Pro H" panose="020B0800000000000000" pitchFamily="34" charset="-128"/>
              </a:rPr>
              <a:t>猶予有？</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104067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6592" y="1537354"/>
            <a:ext cx="12385183" cy="3170099"/>
          </a:xfrm>
          <a:prstGeom prst="rect">
            <a:avLst/>
          </a:prstGeom>
          <a:noFill/>
        </p:spPr>
        <p:txBody>
          <a:bodyPr wrap="square" rtlCol="0">
            <a:spAutoFit/>
          </a:bodyPr>
          <a:lstStyle/>
          <a:p>
            <a:pPr algn="ctr"/>
            <a:r>
              <a:rPr lang="en-US" altLang="ja-JP" sz="10000" dirty="0">
                <a:latin typeface="A-OTF UD新ゴNT Pro H" panose="020B0800000000000000" pitchFamily="34" charset="-128"/>
                <a:ea typeface="A-OTF UD新ゴNT Pro H" panose="020B0800000000000000" pitchFamily="34" charset="-128"/>
              </a:rPr>
              <a:t>DX</a:t>
            </a:r>
            <a:r>
              <a:rPr lang="ja-JP" altLang="en-US" sz="10000" dirty="0">
                <a:latin typeface="A-OTF UD新ゴNT Pro H" panose="020B0800000000000000" pitchFamily="34" charset="-128"/>
                <a:ea typeface="A-OTF UD新ゴNT Pro H" panose="020B0800000000000000" pitchFamily="34" charset="-128"/>
              </a:rPr>
              <a:t>をするにあたり</a:t>
            </a:r>
            <a:endParaRPr lang="en-US" altLang="ja-JP" sz="10000" dirty="0">
              <a:latin typeface="A-OTF UD新ゴNT Pro H" panose="020B0800000000000000" pitchFamily="34" charset="-128"/>
              <a:ea typeface="A-OTF UD新ゴNT Pro H" panose="020B0800000000000000" pitchFamily="34" charset="-128"/>
            </a:endParaRPr>
          </a:p>
          <a:p>
            <a:pPr algn="ctr"/>
            <a:r>
              <a:rPr kumimoji="1" lang="ja-JP" altLang="en-US" sz="10000" dirty="0">
                <a:latin typeface="A-OTF UD新ゴNT Pro H" panose="020B0800000000000000" pitchFamily="34" charset="-128"/>
                <a:ea typeface="A-OTF UD新ゴNT Pro H" panose="020B0800000000000000" pitchFamily="34" charset="-128"/>
              </a:rPr>
              <a:t>最初にやるべきこと</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375199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526682"/>
            <a:ext cx="12385183" cy="2246769"/>
          </a:xfrm>
          <a:prstGeom prst="rect">
            <a:avLst/>
          </a:prstGeom>
          <a:noFill/>
        </p:spPr>
        <p:txBody>
          <a:bodyPr wrap="square" rtlCol="0">
            <a:spAutoFit/>
          </a:bodyPr>
          <a:lstStyle/>
          <a:p>
            <a:pPr algn="ctr"/>
            <a:r>
              <a:rPr kumimoji="1" lang="ja-JP" altLang="en-US" sz="14000" dirty="0">
                <a:latin typeface="A-OTF UD新ゴNT Pro H" panose="020B0800000000000000" pitchFamily="34" charset="-128"/>
                <a:ea typeface="A-OTF UD新ゴNT Pro H" panose="020B0800000000000000" pitchFamily="34" charset="-128"/>
              </a:rPr>
              <a:t>紙→デジタル</a:t>
            </a:r>
            <a:endParaRPr kumimoji="1" lang="en-US" altLang="ja-JP" sz="14000" dirty="0">
              <a:latin typeface="A-OTF UD新ゴNT Pro H" panose="020B0800000000000000" pitchFamily="34" charset="-128"/>
              <a:ea typeface="A-OTF UD新ゴNT Pro H" panose="020B0800000000000000" pitchFamily="34" charset="-128"/>
            </a:endParaRPr>
          </a:p>
        </p:txBody>
      </p:sp>
      <p:sp>
        <p:nvSpPr>
          <p:cNvPr id="3" name="テキスト ボックス 2">
            <a:extLst>
              <a:ext uri="{FF2B5EF4-FFF2-40B4-BE49-F238E27FC236}">
                <a16:creationId xmlns:a16="http://schemas.microsoft.com/office/drawing/2014/main" id="{2D2488BE-4F6E-4A0D-A9F2-27856BEE4596}"/>
              </a:ext>
            </a:extLst>
          </p:cNvPr>
          <p:cNvSpPr txBox="1"/>
          <p:nvPr/>
        </p:nvSpPr>
        <p:spPr>
          <a:xfrm>
            <a:off x="310444" y="3959437"/>
            <a:ext cx="12385183" cy="1631216"/>
          </a:xfrm>
          <a:prstGeom prst="rect">
            <a:avLst/>
          </a:prstGeom>
          <a:noFill/>
        </p:spPr>
        <p:txBody>
          <a:bodyPr wrap="square" rtlCol="0">
            <a:spAutoFit/>
          </a:bodyPr>
          <a:lstStyle/>
          <a:p>
            <a:pPr algn="ctr"/>
            <a:r>
              <a:rPr kumimoji="1" lang="ja-JP" altLang="en-US" sz="10000" dirty="0">
                <a:latin typeface="A-OTF UD新ゴNT Pro H" panose="020B0800000000000000" pitchFamily="34" charset="-128"/>
                <a:ea typeface="A-OTF UD新ゴNT Pro H" panose="020B0800000000000000" pitchFamily="34" charset="-128"/>
              </a:rPr>
              <a:t>実はスキャナ重要！</a:t>
            </a:r>
            <a:endParaRPr kumimoji="1" lang="en-US" altLang="ja-JP" sz="10000" dirty="0">
              <a:latin typeface="A-OTF UD新ゴNT Pro H" panose="020B0800000000000000" pitchFamily="34" charset="-128"/>
              <a:ea typeface="A-OTF UD新ゴNT Pro H" panose="020B0800000000000000" pitchFamily="34" charset="-128"/>
            </a:endParaRPr>
          </a:p>
        </p:txBody>
      </p:sp>
    </p:spTree>
    <p:extLst>
      <p:ext uri="{BB962C8B-B14F-4D97-AF65-F5344CB8AC3E}">
        <p14:creationId xmlns:p14="http://schemas.microsoft.com/office/powerpoint/2010/main" val="267526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1034</Words>
  <Application>Microsoft Office PowerPoint</Application>
  <PresentationFormat>ワイド画面</PresentationFormat>
  <Paragraphs>238</Paragraphs>
  <Slides>67</Slides>
  <Notes>64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67</vt:i4>
      </vt:variant>
    </vt:vector>
  </HeadingPairs>
  <TitlesOfParts>
    <vt:vector size="75" baseType="lpstr">
      <vt:lpstr>A-OTF UD新ゴ Pro B</vt:lpstr>
      <vt:lpstr>A-OTF UD新ゴNT Pro B</vt:lpstr>
      <vt:lpstr>A-OTF UD新ゴNT Pro H</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山中白</dc:creator>
  <cp:lastModifiedBy>山中 白</cp:lastModifiedBy>
  <cp:revision>82</cp:revision>
  <dcterms:created xsi:type="dcterms:W3CDTF">2016-02-15T08:41:42Z</dcterms:created>
  <dcterms:modified xsi:type="dcterms:W3CDTF">2022-01-19T05:35:48Z</dcterms:modified>
</cp:coreProperties>
</file>